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797675" cy="9928225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382" y="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6678B0-BB60-494D-97E5-ED851ABDA36F}" type="datetimeFigureOut">
              <a:rPr lang="fi-FI" smtClean="0"/>
              <a:t>13.3.2019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2EBA2B-AD3C-4947-BBCA-6E0C03AEFAD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73465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03425" y="744538"/>
            <a:ext cx="27908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err="1" smtClean="0"/>
              <a:t>Flow</a:t>
            </a:r>
            <a:r>
              <a:rPr lang="fi-FI" dirty="0" smtClean="0"/>
              <a:t> </a:t>
            </a:r>
            <a:r>
              <a:rPr lang="fi-FI" dirty="0" err="1" smtClean="0"/>
              <a:t>chart</a:t>
            </a:r>
            <a:r>
              <a:rPr lang="fi-FI" dirty="0" smtClean="0"/>
              <a:t> of the </a:t>
            </a:r>
            <a:r>
              <a:rPr lang="fi-FI" dirty="0" err="1" smtClean="0"/>
              <a:t>study</a:t>
            </a:r>
            <a:r>
              <a:rPr lang="fi-FI" dirty="0" smtClean="0"/>
              <a:t> </a:t>
            </a:r>
            <a:r>
              <a:rPr lang="fi-FI" dirty="0" err="1" smtClean="0"/>
              <a:t>population</a:t>
            </a:r>
            <a:r>
              <a:rPr lang="fi-FI" dirty="0" smtClean="0"/>
              <a:t>, </a:t>
            </a:r>
            <a:r>
              <a:rPr lang="fi-FI" dirty="0" err="1" smtClean="0"/>
              <a:t>including</a:t>
            </a:r>
            <a:r>
              <a:rPr lang="fi-FI" dirty="0" smtClean="0"/>
              <a:t> </a:t>
            </a:r>
            <a:r>
              <a:rPr lang="fi-FI" dirty="0" err="1" smtClean="0"/>
              <a:t>participants</a:t>
            </a:r>
            <a:r>
              <a:rPr lang="fi-FI" dirty="0" smtClean="0"/>
              <a:t> </a:t>
            </a:r>
            <a:r>
              <a:rPr lang="fi-FI" dirty="0" err="1" smtClean="0"/>
              <a:t>from</a:t>
            </a:r>
            <a:r>
              <a:rPr lang="fi-FI" dirty="0" smtClean="0"/>
              <a:t> </a:t>
            </a:r>
            <a:r>
              <a:rPr lang="fi-FI" dirty="0" err="1" smtClean="0"/>
              <a:t>two</a:t>
            </a:r>
            <a:r>
              <a:rPr lang="fi-FI" dirty="0" smtClean="0"/>
              <a:t> </a:t>
            </a:r>
            <a:r>
              <a:rPr lang="fi-FI" dirty="0" err="1" smtClean="0"/>
              <a:t>birth</a:t>
            </a:r>
            <a:r>
              <a:rPr lang="fi-FI" dirty="0" smtClean="0"/>
              <a:t> </a:t>
            </a:r>
            <a:r>
              <a:rPr lang="fi-FI" dirty="0" err="1" smtClean="0"/>
              <a:t>cohort</a:t>
            </a:r>
            <a:r>
              <a:rPr lang="fi-FI" dirty="0" smtClean="0"/>
              <a:t> </a:t>
            </a:r>
            <a:r>
              <a:rPr lang="fi-FI" dirty="0" err="1" smtClean="0"/>
              <a:t>studies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2EBA2B-AD3C-4947-BBCA-6E0C03AEFAD5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0194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14350" y="2840570"/>
            <a:ext cx="5829300" cy="196003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B0E43-BA4B-4930-A5F1-F5194A7D5A51}" type="datetimeFigureOut">
              <a:rPr lang="fi-FI" smtClean="0"/>
              <a:t>13.3.2019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440C-5B61-4F27-85AD-5F8FE52899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18712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B0E43-BA4B-4930-A5F1-F5194A7D5A51}" type="datetimeFigureOut">
              <a:rPr lang="fi-FI" smtClean="0"/>
              <a:t>13.3.2019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440C-5B61-4F27-85AD-5F8FE52899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8715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4972050" y="366188"/>
            <a:ext cx="1543050" cy="7802033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342900" y="366188"/>
            <a:ext cx="4514850" cy="7802033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B0E43-BA4B-4930-A5F1-F5194A7D5A51}" type="datetimeFigureOut">
              <a:rPr lang="fi-FI" smtClean="0"/>
              <a:t>13.3.2019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440C-5B61-4F27-85AD-5F8FE52899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8086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B0E43-BA4B-4930-A5F1-F5194A7D5A51}" type="datetimeFigureOut">
              <a:rPr lang="fi-FI" smtClean="0"/>
              <a:t>13.3.2019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440C-5B61-4F27-85AD-5F8FE52899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50790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41735" y="3875621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B0E43-BA4B-4930-A5F1-F5194A7D5A51}" type="datetimeFigureOut">
              <a:rPr lang="fi-FI" smtClean="0"/>
              <a:t>13.3.2019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440C-5B61-4F27-85AD-5F8FE52899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48382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342900" y="2133604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3486150" y="2133604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B0E43-BA4B-4930-A5F1-F5194A7D5A51}" type="datetimeFigureOut">
              <a:rPr lang="fi-FI" smtClean="0"/>
              <a:t>13.3.2019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440C-5B61-4F27-85AD-5F8FE52899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45207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3483771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B0E43-BA4B-4930-A5F1-F5194A7D5A51}" type="datetimeFigureOut">
              <a:rPr lang="fi-FI" smtClean="0"/>
              <a:t>13.3.2019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440C-5B61-4F27-85AD-5F8FE52899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99977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B0E43-BA4B-4930-A5F1-F5194A7D5A51}" type="datetimeFigureOut">
              <a:rPr lang="fi-FI" smtClean="0"/>
              <a:t>13.3.2019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440C-5B61-4F27-85AD-5F8FE52899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93386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B0E43-BA4B-4930-A5F1-F5194A7D5A51}" type="datetimeFigureOut">
              <a:rPr lang="fi-FI" smtClean="0"/>
              <a:t>13.3.2019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440C-5B61-4F27-85AD-5F8FE52899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30297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42902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681289" y="364070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342902" y="1913470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B0E43-BA4B-4930-A5F1-F5194A7D5A51}" type="datetimeFigureOut">
              <a:rPr lang="fi-FI" smtClean="0"/>
              <a:t>13.3.2019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440C-5B61-4F27-85AD-5F8FE52899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29439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B0E43-BA4B-4930-A5F1-F5194A7D5A51}" type="datetimeFigureOut">
              <a:rPr lang="fi-FI" smtClean="0"/>
              <a:t>13.3.2019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440C-5B61-4F27-85AD-5F8FE52899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4655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342900" y="2133604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B0E43-BA4B-4930-A5F1-F5194A7D5A51}" type="datetimeFigureOut">
              <a:rPr lang="fi-FI" smtClean="0"/>
              <a:t>13.3.2019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0440C-5B61-4F27-85AD-5F8FE52899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50130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iruutu 4"/>
          <p:cNvSpPr txBox="1"/>
          <p:nvPr/>
        </p:nvSpPr>
        <p:spPr>
          <a:xfrm>
            <a:off x="1124746" y="170607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ESTER </a:t>
            </a:r>
            <a:r>
              <a:rPr lang="fi-FI" dirty="0" err="1" smtClean="0"/>
              <a:t>study</a:t>
            </a:r>
            <a:endParaRPr lang="fi-FI" dirty="0"/>
          </a:p>
        </p:txBody>
      </p:sp>
      <p:sp>
        <p:nvSpPr>
          <p:cNvPr id="7" name="Tekstiruutu 6"/>
          <p:cNvSpPr txBox="1"/>
          <p:nvPr/>
        </p:nvSpPr>
        <p:spPr>
          <a:xfrm>
            <a:off x="4959171" y="-3651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AYLS </a:t>
            </a:r>
            <a:r>
              <a:rPr lang="fi-FI" dirty="0" err="1" smtClean="0"/>
              <a:t>study</a:t>
            </a:r>
            <a:endParaRPr lang="fi-FI" dirty="0"/>
          </a:p>
        </p:txBody>
      </p:sp>
      <p:sp>
        <p:nvSpPr>
          <p:cNvPr id="11" name="Tekstiruutu 10"/>
          <p:cNvSpPr txBox="1"/>
          <p:nvPr/>
        </p:nvSpPr>
        <p:spPr>
          <a:xfrm>
            <a:off x="80628" y="539552"/>
            <a:ext cx="1944216" cy="8925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1300" dirty="0" err="1" smtClean="0"/>
              <a:t>Invited</a:t>
            </a:r>
            <a:r>
              <a:rPr lang="fi-FI" sz="1300" dirty="0" smtClean="0"/>
              <a:t> </a:t>
            </a:r>
            <a:r>
              <a:rPr lang="fi-FI" sz="1300" dirty="0" err="1"/>
              <a:t>through</a:t>
            </a:r>
            <a:r>
              <a:rPr lang="fi-FI" sz="1300" dirty="0"/>
              <a:t> </a:t>
            </a:r>
            <a:r>
              <a:rPr lang="fi-FI" sz="1300" dirty="0" err="1"/>
              <a:t>Northern</a:t>
            </a:r>
            <a:r>
              <a:rPr lang="fi-FI" sz="1300" dirty="0"/>
              <a:t> Finland </a:t>
            </a:r>
            <a:r>
              <a:rPr lang="fi-FI" sz="1300" dirty="0" err="1"/>
              <a:t>Birth</a:t>
            </a:r>
            <a:r>
              <a:rPr lang="fi-FI" sz="1300" dirty="0"/>
              <a:t> </a:t>
            </a:r>
            <a:r>
              <a:rPr lang="fi-FI" sz="1300" dirty="0" err="1"/>
              <a:t>Cohort</a:t>
            </a:r>
            <a:r>
              <a:rPr lang="fi-FI" sz="1300" dirty="0"/>
              <a:t> (NFBC) 1986</a:t>
            </a:r>
          </a:p>
          <a:p>
            <a:r>
              <a:rPr lang="fi-FI" sz="1300" dirty="0" smtClean="0"/>
              <a:t>n=1505</a:t>
            </a:r>
            <a:endParaRPr lang="fi-FI" sz="1300" dirty="0"/>
          </a:p>
        </p:txBody>
      </p:sp>
      <p:sp>
        <p:nvSpPr>
          <p:cNvPr id="12" name="Tekstiruutu 11"/>
          <p:cNvSpPr txBox="1"/>
          <p:nvPr/>
        </p:nvSpPr>
        <p:spPr>
          <a:xfrm>
            <a:off x="2132856" y="539552"/>
            <a:ext cx="1944216" cy="8925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1300" dirty="0" err="1" smtClean="0"/>
              <a:t>Invited</a:t>
            </a:r>
            <a:r>
              <a:rPr lang="fi-FI" sz="1300" dirty="0" smtClean="0"/>
              <a:t> </a:t>
            </a:r>
            <a:r>
              <a:rPr lang="fi-FI" sz="1300" dirty="0" err="1"/>
              <a:t>through</a:t>
            </a:r>
            <a:r>
              <a:rPr lang="fi-FI" sz="1300" dirty="0"/>
              <a:t> </a:t>
            </a:r>
            <a:r>
              <a:rPr lang="fi-FI" sz="1300" dirty="0" err="1"/>
              <a:t>Finnish</a:t>
            </a:r>
            <a:r>
              <a:rPr lang="fi-FI" sz="1300" dirty="0"/>
              <a:t> </a:t>
            </a:r>
            <a:r>
              <a:rPr lang="fi-FI" sz="1300" dirty="0" err="1"/>
              <a:t>Medical</a:t>
            </a:r>
            <a:r>
              <a:rPr lang="fi-FI" sz="1300" dirty="0"/>
              <a:t> </a:t>
            </a:r>
            <a:r>
              <a:rPr lang="fi-FI" sz="1300" dirty="0" err="1"/>
              <a:t>Birth</a:t>
            </a:r>
            <a:r>
              <a:rPr lang="fi-FI" sz="1300" dirty="0"/>
              <a:t> </a:t>
            </a:r>
            <a:r>
              <a:rPr lang="fi-FI" sz="1300" dirty="0" err="1"/>
              <a:t>Register</a:t>
            </a:r>
            <a:r>
              <a:rPr lang="fi-FI" sz="1300" dirty="0"/>
              <a:t> (FMBR) 1987-1989 </a:t>
            </a:r>
            <a:r>
              <a:rPr lang="fi-FI" sz="1300" dirty="0" smtClean="0"/>
              <a:t>n=1415</a:t>
            </a:r>
            <a:endParaRPr lang="fi-FI" sz="1300" dirty="0"/>
          </a:p>
        </p:txBody>
      </p:sp>
      <p:sp>
        <p:nvSpPr>
          <p:cNvPr id="18" name="Tekstiruutu 17"/>
          <p:cNvSpPr txBox="1"/>
          <p:nvPr/>
        </p:nvSpPr>
        <p:spPr>
          <a:xfrm>
            <a:off x="260649" y="5148064"/>
            <a:ext cx="3249362" cy="13080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1300" dirty="0" err="1"/>
              <a:t>All</a:t>
            </a:r>
            <a:r>
              <a:rPr lang="fi-FI" sz="1300" dirty="0"/>
              <a:t> ESTER </a:t>
            </a:r>
            <a:r>
              <a:rPr lang="fi-FI" sz="1300" dirty="0" err="1" smtClean="0"/>
              <a:t>participants</a:t>
            </a:r>
            <a:r>
              <a:rPr lang="fi-FI" sz="1300" dirty="0" smtClean="0"/>
              <a:t> </a:t>
            </a:r>
            <a:r>
              <a:rPr lang="fi-FI" sz="1300" dirty="0" err="1" smtClean="0"/>
              <a:t>born</a:t>
            </a:r>
            <a:r>
              <a:rPr lang="fi-FI" sz="1300" dirty="0" smtClean="0"/>
              <a:t> at </a:t>
            </a:r>
            <a:r>
              <a:rPr lang="fi-FI" sz="1300" dirty="0" err="1" smtClean="0"/>
              <a:t>term</a:t>
            </a:r>
            <a:r>
              <a:rPr lang="fi-FI" sz="1300" dirty="0" smtClean="0"/>
              <a:t> with </a:t>
            </a:r>
            <a:r>
              <a:rPr lang="fi-FI" sz="1300" dirty="0" err="1" smtClean="0"/>
              <a:t>confirmed</a:t>
            </a:r>
            <a:r>
              <a:rPr lang="fi-FI" sz="1300" dirty="0" smtClean="0"/>
              <a:t> </a:t>
            </a:r>
            <a:r>
              <a:rPr lang="fi-FI" sz="1300" dirty="0" err="1" smtClean="0"/>
              <a:t>maternal</a:t>
            </a:r>
            <a:r>
              <a:rPr lang="fi-FI" sz="1300" dirty="0" smtClean="0"/>
              <a:t> </a:t>
            </a:r>
            <a:r>
              <a:rPr lang="fi-FI" sz="1300" dirty="0" err="1" smtClean="0"/>
              <a:t>gestational</a:t>
            </a:r>
            <a:r>
              <a:rPr lang="fi-FI" sz="1300" dirty="0" smtClean="0"/>
              <a:t> </a:t>
            </a:r>
            <a:r>
              <a:rPr lang="fi-FI" sz="1300" dirty="0"/>
              <a:t>diabetes (GDM) </a:t>
            </a:r>
            <a:r>
              <a:rPr lang="fi-FI" sz="1300" dirty="0" err="1" smtClean="0"/>
              <a:t>exposure</a:t>
            </a:r>
            <a:r>
              <a:rPr lang="fi-FI" sz="1300" dirty="0" smtClean="0"/>
              <a:t> n=156</a:t>
            </a:r>
          </a:p>
          <a:p>
            <a:r>
              <a:rPr lang="fi-FI" sz="1300" dirty="0" err="1"/>
              <a:t>Maternal</a:t>
            </a:r>
            <a:r>
              <a:rPr lang="fi-FI" sz="1300" dirty="0"/>
              <a:t> </a:t>
            </a:r>
            <a:r>
              <a:rPr lang="fi-FI" sz="1300" dirty="0" err="1"/>
              <a:t>pre-pregnancy</a:t>
            </a:r>
            <a:r>
              <a:rPr lang="fi-FI" sz="1300" dirty="0"/>
              <a:t> </a:t>
            </a:r>
            <a:r>
              <a:rPr lang="fi-FI" sz="1300" dirty="0" smtClean="0"/>
              <a:t>BMI ≥25</a:t>
            </a:r>
            <a:r>
              <a:rPr lang="en-US" sz="1400" dirty="0"/>
              <a:t>kg/m</a:t>
            </a:r>
            <a:r>
              <a:rPr lang="en-US" sz="1400" baseline="30000" dirty="0"/>
              <a:t>2</a:t>
            </a:r>
            <a:r>
              <a:rPr lang="fi-FI" sz="1300" dirty="0" smtClean="0"/>
              <a:t>, no GDM n=48</a:t>
            </a:r>
          </a:p>
          <a:p>
            <a:r>
              <a:rPr lang="fi-FI" sz="1300" dirty="0" smtClean="0"/>
              <a:t>Controls n=290</a:t>
            </a:r>
            <a:endParaRPr lang="fi-FI" sz="1300" dirty="0"/>
          </a:p>
        </p:txBody>
      </p:sp>
      <p:sp>
        <p:nvSpPr>
          <p:cNvPr id="19" name="Tekstiruutu 18"/>
          <p:cNvSpPr txBox="1"/>
          <p:nvPr/>
        </p:nvSpPr>
        <p:spPr>
          <a:xfrm>
            <a:off x="557064" y="8028384"/>
            <a:ext cx="470814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i-FI" sz="1600" b="1" dirty="0" err="1" smtClean="0"/>
              <a:t>Underwent</a:t>
            </a:r>
            <a:r>
              <a:rPr lang="fi-FI" sz="1600" b="1" dirty="0" smtClean="0"/>
              <a:t> </a:t>
            </a:r>
            <a:r>
              <a:rPr lang="fi-FI" sz="1600" b="1" dirty="0" err="1" smtClean="0"/>
              <a:t>biochemical</a:t>
            </a:r>
            <a:r>
              <a:rPr lang="fi-FI" sz="1600" b="1" dirty="0" smtClean="0"/>
              <a:t> </a:t>
            </a:r>
            <a:r>
              <a:rPr lang="fi-FI" sz="1600" b="1" dirty="0" err="1" smtClean="0"/>
              <a:t>measures</a:t>
            </a:r>
            <a:r>
              <a:rPr lang="fi-FI" sz="1600" b="1" dirty="0" smtClean="0"/>
              <a:t>, n=906</a:t>
            </a:r>
          </a:p>
          <a:p>
            <a:pPr algn="ctr"/>
            <a:r>
              <a:rPr lang="fi-FI" sz="1600" dirty="0" smtClean="0"/>
              <a:t>GDM </a:t>
            </a:r>
            <a:r>
              <a:rPr lang="fi-FI" sz="1600" dirty="0" err="1" smtClean="0"/>
              <a:t>exposed</a:t>
            </a:r>
            <a:r>
              <a:rPr lang="fi-FI" sz="1600" dirty="0" smtClean="0"/>
              <a:t> n=193 </a:t>
            </a:r>
          </a:p>
          <a:p>
            <a:pPr algn="ctr"/>
            <a:r>
              <a:rPr lang="fi-FI" sz="1600" dirty="0" err="1" smtClean="0"/>
              <a:t>Maternal</a:t>
            </a:r>
            <a:r>
              <a:rPr lang="fi-FI" sz="1600" dirty="0" smtClean="0"/>
              <a:t> BMI </a:t>
            </a:r>
            <a:r>
              <a:rPr lang="en-US" sz="1600" dirty="0"/>
              <a:t>≥ </a:t>
            </a:r>
            <a:r>
              <a:rPr lang="en-US" sz="1600" dirty="0" smtClean="0"/>
              <a:t>25kg/m</a:t>
            </a:r>
            <a:r>
              <a:rPr lang="en-US" sz="1600" baseline="30000" dirty="0" smtClean="0"/>
              <a:t>2 </a:t>
            </a:r>
            <a:r>
              <a:rPr lang="en-US" sz="1600" dirty="0" smtClean="0"/>
              <a:t>and GDM unexposed </a:t>
            </a:r>
            <a:r>
              <a:rPr lang="fi-FI" sz="1600" dirty="0" smtClean="0"/>
              <a:t>n=157</a:t>
            </a:r>
          </a:p>
          <a:p>
            <a:pPr algn="ctr"/>
            <a:r>
              <a:rPr lang="fi-FI" sz="1600" dirty="0" smtClean="0"/>
              <a:t>Controls n=556</a:t>
            </a:r>
          </a:p>
        </p:txBody>
      </p:sp>
      <p:sp>
        <p:nvSpPr>
          <p:cNvPr id="21" name="Tekstiruutu 20"/>
          <p:cNvSpPr txBox="1"/>
          <p:nvPr/>
        </p:nvSpPr>
        <p:spPr>
          <a:xfrm>
            <a:off x="4509120" y="323528"/>
            <a:ext cx="1944216" cy="12926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1300" dirty="0" err="1" smtClean="0"/>
              <a:t>All</a:t>
            </a:r>
            <a:r>
              <a:rPr lang="fi-FI" sz="1300" dirty="0" smtClean="0"/>
              <a:t> </a:t>
            </a:r>
            <a:r>
              <a:rPr lang="fi-FI" sz="1300" dirty="0" err="1" smtClean="0"/>
              <a:t>deliveries</a:t>
            </a:r>
            <a:r>
              <a:rPr lang="fi-FI" sz="1300" dirty="0" smtClean="0"/>
              <a:t> in 7 </a:t>
            </a:r>
            <a:r>
              <a:rPr lang="fi-FI" sz="1300" dirty="0" err="1" smtClean="0"/>
              <a:t>maternity</a:t>
            </a:r>
            <a:r>
              <a:rPr lang="fi-FI" sz="1300" dirty="0" smtClean="0"/>
              <a:t> </a:t>
            </a:r>
            <a:r>
              <a:rPr lang="fi-FI" sz="1300" dirty="0" err="1" smtClean="0"/>
              <a:t>hospitals</a:t>
            </a:r>
            <a:r>
              <a:rPr lang="fi-FI" sz="1300" dirty="0" smtClean="0"/>
              <a:t> in Uusimaa </a:t>
            </a:r>
            <a:r>
              <a:rPr lang="fi-FI" sz="1300" dirty="0" err="1" smtClean="0"/>
              <a:t>Province</a:t>
            </a:r>
            <a:r>
              <a:rPr lang="fi-FI" sz="1300" dirty="0" smtClean="0"/>
              <a:t>, Finland </a:t>
            </a:r>
            <a:r>
              <a:rPr lang="fi-FI" sz="1300" dirty="0" err="1" smtClean="0"/>
              <a:t>during</a:t>
            </a:r>
            <a:r>
              <a:rPr lang="fi-FI" sz="1300" dirty="0" smtClean="0"/>
              <a:t> </a:t>
            </a:r>
            <a:r>
              <a:rPr lang="fi-FI" sz="1300" dirty="0" err="1" smtClean="0"/>
              <a:t>March</a:t>
            </a:r>
            <a:r>
              <a:rPr lang="fi-FI" sz="1300" dirty="0" smtClean="0"/>
              <a:t> 1985-March 1986</a:t>
            </a:r>
          </a:p>
          <a:p>
            <a:r>
              <a:rPr lang="fi-FI" sz="1300" dirty="0" smtClean="0"/>
              <a:t>n=15311</a:t>
            </a:r>
            <a:endParaRPr lang="fi-FI" sz="1300" dirty="0"/>
          </a:p>
        </p:txBody>
      </p:sp>
      <p:sp>
        <p:nvSpPr>
          <p:cNvPr id="22" name="Tekstiruutu 21"/>
          <p:cNvSpPr txBox="1"/>
          <p:nvPr/>
        </p:nvSpPr>
        <p:spPr>
          <a:xfrm>
            <a:off x="4509120" y="1835696"/>
            <a:ext cx="1026114" cy="14927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1300" dirty="0" err="1" smtClean="0"/>
              <a:t>Admitted</a:t>
            </a:r>
            <a:r>
              <a:rPr lang="fi-FI" sz="1300" dirty="0" smtClean="0"/>
              <a:t> to </a:t>
            </a:r>
            <a:r>
              <a:rPr lang="fi-FI" sz="1300" dirty="0" err="1" smtClean="0"/>
              <a:t>neonatal</a:t>
            </a:r>
            <a:r>
              <a:rPr lang="fi-FI" sz="1300" dirty="0" smtClean="0"/>
              <a:t> </a:t>
            </a:r>
            <a:r>
              <a:rPr lang="fi-FI" sz="1300" dirty="0" err="1" smtClean="0"/>
              <a:t>wards</a:t>
            </a:r>
            <a:r>
              <a:rPr lang="fi-FI" sz="1300" dirty="0" smtClean="0"/>
              <a:t> </a:t>
            </a:r>
            <a:r>
              <a:rPr lang="fi-FI" sz="1300" dirty="0" err="1" smtClean="0"/>
              <a:t>within</a:t>
            </a:r>
            <a:r>
              <a:rPr lang="fi-FI" sz="1300" dirty="0" smtClean="0"/>
              <a:t> 10 </a:t>
            </a:r>
            <a:r>
              <a:rPr lang="fi-FI" sz="1300" dirty="0" err="1" smtClean="0"/>
              <a:t>days</a:t>
            </a:r>
            <a:r>
              <a:rPr lang="fi-FI" sz="1300" dirty="0" smtClean="0"/>
              <a:t> </a:t>
            </a:r>
            <a:r>
              <a:rPr lang="fi-FI" sz="1300" dirty="0" err="1" smtClean="0"/>
              <a:t>after</a:t>
            </a:r>
            <a:r>
              <a:rPr lang="fi-FI" sz="1300" dirty="0" smtClean="0"/>
              <a:t> </a:t>
            </a:r>
            <a:r>
              <a:rPr lang="fi-FI" sz="1300" dirty="0" err="1" smtClean="0"/>
              <a:t>birth</a:t>
            </a:r>
            <a:endParaRPr lang="fi-FI" sz="1300" dirty="0" smtClean="0"/>
          </a:p>
          <a:p>
            <a:r>
              <a:rPr lang="fi-FI" sz="1300" dirty="0" smtClean="0"/>
              <a:t>n=1535</a:t>
            </a:r>
            <a:endParaRPr lang="fi-FI" sz="1300" dirty="0"/>
          </a:p>
        </p:txBody>
      </p:sp>
      <p:sp>
        <p:nvSpPr>
          <p:cNvPr id="24" name="Tekstiruutu 23"/>
          <p:cNvSpPr txBox="1"/>
          <p:nvPr/>
        </p:nvSpPr>
        <p:spPr>
          <a:xfrm>
            <a:off x="5661249" y="1835696"/>
            <a:ext cx="1008113" cy="16927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1300" dirty="0" err="1" smtClean="0"/>
              <a:t>Healthy</a:t>
            </a:r>
            <a:r>
              <a:rPr lang="fi-FI" sz="1300" dirty="0" smtClean="0"/>
              <a:t> </a:t>
            </a:r>
            <a:r>
              <a:rPr lang="fi-FI" sz="1300" dirty="0" err="1" smtClean="0"/>
              <a:t>controls</a:t>
            </a:r>
            <a:r>
              <a:rPr lang="fi-FI" sz="1300" dirty="0" smtClean="0"/>
              <a:t> </a:t>
            </a:r>
            <a:r>
              <a:rPr lang="fi-FI" sz="1300" dirty="0" err="1" smtClean="0"/>
              <a:t>born</a:t>
            </a:r>
            <a:r>
              <a:rPr lang="fi-FI" sz="1300" dirty="0" smtClean="0"/>
              <a:t> </a:t>
            </a:r>
            <a:r>
              <a:rPr lang="fi-FI" sz="1300" dirty="0" err="1" smtClean="0"/>
              <a:t>after</a:t>
            </a:r>
            <a:r>
              <a:rPr lang="fi-FI" sz="1300" dirty="0" smtClean="0"/>
              <a:t> </a:t>
            </a:r>
            <a:r>
              <a:rPr lang="fi-FI" sz="1300" dirty="0" err="1" smtClean="0"/>
              <a:t>every</a:t>
            </a:r>
            <a:r>
              <a:rPr lang="fi-FI" sz="1300" dirty="0" smtClean="0"/>
              <a:t> </a:t>
            </a:r>
            <a:r>
              <a:rPr lang="fi-FI" sz="1300" dirty="0" err="1" smtClean="0"/>
              <a:t>second</a:t>
            </a:r>
            <a:r>
              <a:rPr lang="fi-FI" sz="1300" dirty="0" smtClean="0"/>
              <a:t> </a:t>
            </a:r>
            <a:r>
              <a:rPr lang="fi-FI" sz="1300" dirty="0" err="1" smtClean="0"/>
              <a:t>infant</a:t>
            </a:r>
            <a:r>
              <a:rPr lang="fi-FI" sz="1300" dirty="0" smtClean="0"/>
              <a:t> </a:t>
            </a:r>
            <a:r>
              <a:rPr lang="fi-FI" sz="1300" dirty="0" err="1" smtClean="0"/>
              <a:t>admitted</a:t>
            </a:r>
            <a:r>
              <a:rPr lang="fi-FI" sz="1300" dirty="0" smtClean="0"/>
              <a:t> to </a:t>
            </a:r>
            <a:r>
              <a:rPr lang="fi-FI" sz="1300" dirty="0" err="1" smtClean="0"/>
              <a:t>ward</a:t>
            </a:r>
            <a:r>
              <a:rPr lang="fi-FI" sz="1300" dirty="0" smtClean="0"/>
              <a:t> n=658</a:t>
            </a:r>
            <a:endParaRPr lang="fi-FI" sz="1300" dirty="0"/>
          </a:p>
        </p:txBody>
      </p:sp>
      <p:sp>
        <p:nvSpPr>
          <p:cNvPr id="25" name="Tekstiruutu 24"/>
          <p:cNvSpPr txBox="1"/>
          <p:nvPr/>
        </p:nvSpPr>
        <p:spPr>
          <a:xfrm>
            <a:off x="5103186" y="3563888"/>
            <a:ext cx="1080120" cy="4924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1300" dirty="0" err="1" smtClean="0"/>
              <a:t>Not</a:t>
            </a:r>
            <a:r>
              <a:rPr lang="fi-FI" sz="1300" dirty="0" smtClean="0"/>
              <a:t> </a:t>
            </a:r>
            <a:r>
              <a:rPr lang="fi-FI" sz="1300" dirty="0" err="1" smtClean="0"/>
              <a:t>traced</a:t>
            </a:r>
            <a:r>
              <a:rPr lang="fi-FI" sz="1300" dirty="0" smtClean="0"/>
              <a:t> n=280</a:t>
            </a:r>
            <a:endParaRPr lang="fi-FI" sz="1300" dirty="0"/>
          </a:p>
        </p:txBody>
      </p:sp>
      <p:sp>
        <p:nvSpPr>
          <p:cNvPr id="26" name="Tekstiruutu 25"/>
          <p:cNvSpPr txBox="1"/>
          <p:nvPr/>
        </p:nvSpPr>
        <p:spPr>
          <a:xfrm>
            <a:off x="4725144" y="4283968"/>
            <a:ext cx="1944216" cy="6924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1300" dirty="0" err="1" smtClean="0"/>
              <a:t>Invited</a:t>
            </a:r>
            <a:r>
              <a:rPr lang="fi-FI" sz="1300" dirty="0" smtClean="0"/>
              <a:t> to </a:t>
            </a:r>
            <a:r>
              <a:rPr lang="fi-FI" sz="1300" dirty="0" err="1" smtClean="0"/>
              <a:t>participate</a:t>
            </a:r>
            <a:r>
              <a:rPr lang="fi-FI" sz="1300" dirty="0" smtClean="0"/>
              <a:t> in a </a:t>
            </a:r>
            <a:r>
              <a:rPr lang="fi-FI" sz="1300" dirty="0" err="1" smtClean="0"/>
              <a:t>clinical</a:t>
            </a:r>
            <a:r>
              <a:rPr lang="fi-FI" sz="1300" dirty="0" smtClean="0"/>
              <a:t> </a:t>
            </a:r>
            <a:r>
              <a:rPr lang="fi-FI" sz="1300" dirty="0" err="1" smtClean="0"/>
              <a:t>examination</a:t>
            </a:r>
            <a:r>
              <a:rPr lang="fi-FI" sz="1300" dirty="0" smtClean="0"/>
              <a:t> n=1913</a:t>
            </a:r>
            <a:endParaRPr lang="fi-FI" sz="1300" dirty="0"/>
          </a:p>
        </p:txBody>
      </p:sp>
      <p:sp>
        <p:nvSpPr>
          <p:cNvPr id="27" name="Tekstiruutu 26"/>
          <p:cNvSpPr txBox="1"/>
          <p:nvPr/>
        </p:nvSpPr>
        <p:spPr>
          <a:xfrm>
            <a:off x="5025203" y="5220072"/>
            <a:ext cx="1832797" cy="4924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1300" dirty="0" err="1" smtClean="0"/>
              <a:t>Participated</a:t>
            </a:r>
            <a:r>
              <a:rPr lang="fi-FI" sz="1300" dirty="0" smtClean="0"/>
              <a:t> in AYLS </a:t>
            </a:r>
            <a:r>
              <a:rPr lang="fi-FI" sz="1300" dirty="0" err="1" smtClean="0"/>
              <a:t>study</a:t>
            </a:r>
            <a:r>
              <a:rPr lang="fi-FI" sz="1300" dirty="0" smtClean="0"/>
              <a:t> n=1136</a:t>
            </a:r>
            <a:endParaRPr lang="fi-FI" sz="1300" dirty="0"/>
          </a:p>
        </p:txBody>
      </p:sp>
      <p:sp>
        <p:nvSpPr>
          <p:cNvPr id="29" name="Tekstiruutu 28"/>
          <p:cNvSpPr txBox="1"/>
          <p:nvPr/>
        </p:nvSpPr>
        <p:spPr>
          <a:xfrm>
            <a:off x="5697252" y="5940152"/>
            <a:ext cx="1160748" cy="6924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1300" dirty="0" err="1" smtClean="0"/>
              <a:t>Perinatal</a:t>
            </a:r>
            <a:r>
              <a:rPr lang="fi-FI" sz="1300" dirty="0" smtClean="0"/>
              <a:t> data </a:t>
            </a:r>
            <a:r>
              <a:rPr lang="fi-FI" sz="1300" dirty="0" err="1" smtClean="0"/>
              <a:t>not</a:t>
            </a:r>
            <a:r>
              <a:rPr lang="fi-FI" sz="1300" dirty="0" smtClean="0"/>
              <a:t> </a:t>
            </a:r>
            <a:r>
              <a:rPr lang="fi-FI" sz="1300" dirty="0" err="1" smtClean="0"/>
              <a:t>accessible</a:t>
            </a:r>
            <a:r>
              <a:rPr lang="fi-FI" sz="1300" dirty="0" smtClean="0"/>
              <a:t> n=237</a:t>
            </a:r>
            <a:endParaRPr lang="fi-FI" sz="1300" dirty="0"/>
          </a:p>
        </p:txBody>
      </p:sp>
      <p:sp>
        <p:nvSpPr>
          <p:cNvPr id="30" name="Tekstiruutu 29"/>
          <p:cNvSpPr txBox="1"/>
          <p:nvPr/>
        </p:nvSpPr>
        <p:spPr>
          <a:xfrm>
            <a:off x="3645023" y="6688395"/>
            <a:ext cx="2520281" cy="9079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1300" dirty="0" err="1" smtClean="0"/>
              <a:t>Maternal</a:t>
            </a:r>
            <a:r>
              <a:rPr lang="fi-FI" sz="1300" dirty="0" smtClean="0"/>
              <a:t> GDM n=37</a:t>
            </a:r>
          </a:p>
          <a:p>
            <a:r>
              <a:rPr lang="fi-FI" sz="1300" dirty="0" err="1" smtClean="0"/>
              <a:t>Maternal</a:t>
            </a:r>
            <a:r>
              <a:rPr lang="fi-FI" sz="1300" dirty="0" smtClean="0"/>
              <a:t> </a:t>
            </a:r>
            <a:r>
              <a:rPr lang="fi-FI" sz="1300" dirty="0" err="1" smtClean="0"/>
              <a:t>pre-pregnancy</a:t>
            </a:r>
            <a:r>
              <a:rPr lang="fi-FI" sz="1300" dirty="0" smtClean="0"/>
              <a:t> BMI ≥25</a:t>
            </a:r>
            <a:r>
              <a:rPr lang="en-US" sz="1400" dirty="0"/>
              <a:t>kg/m</a:t>
            </a:r>
            <a:r>
              <a:rPr lang="en-US" sz="1400" baseline="30000" dirty="0"/>
              <a:t>2</a:t>
            </a:r>
            <a:r>
              <a:rPr lang="fi-FI" sz="1300" dirty="0" smtClean="0"/>
              <a:t>, no GDM n=109</a:t>
            </a:r>
          </a:p>
          <a:p>
            <a:r>
              <a:rPr lang="fi-FI" sz="1300" dirty="0" smtClean="0"/>
              <a:t>Controls n=266</a:t>
            </a:r>
          </a:p>
        </p:txBody>
      </p:sp>
      <p:cxnSp>
        <p:nvCxnSpPr>
          <p:cNvPr id="55" name="Suora nuoliyhdysviiva 54"/>
          <p:cNvCxnSpPr/>
          <p:nvPr/>
        </p:nvCxnSpPr>
        <p:spPr>
          <a:xfrm>
            <a:off x="2024844" y="6456114"/>
            <a:ext cx="0" cy="15722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uora nuoliyhdysviiva 59"/>
          <p:cNvCxnSpPr>
            <a:endCxn id="22" idx="0"/>
          </p:cNvCxnSpPr>
          <p:nvPr/>
        </p:nvCxnSpPr>
        <p:spPr>
          <a:xfrm>
            <a:off x="5022177" y="1632159"/>
            <a:ext cx="0" cy="2035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uora nuoliyhdysviiva 62"/>
          <p:cNvCxnSpPr>
            <a:endCxn id="24" idx="0"/>
          </p:cNvCxnSpPr>
          <p:nvPr/>
        </p:nvCxnSpPr>
        <p:spPr>
          <a:xfrm>
            <a:off x="6165305" y="1619672"/>
            <a:ext cx="1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uora nuoliyhdysviiva 65"/>
          <p:cNvCxnSpPr/>
          <p:nvPr/>
        </p:nvCxnSpPr>
        <p:spPr>
          <a:xfrm>
            <a:off x="4895858" y="3323620"/>
            <a:ext cx="1" cy="96879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uora nuoliyhdysviiva 70"/>
          <p:cNvCxnSpPr>
            <a:endCxn id="25" idx="1"/>
          </p:cNvCxnSpPr>
          <p:nvPr/>
        </p:nvCxnSpPr>
        <p:spPr>
          <a:xfrm flipV="1">
            <a:off x="4895858" y="3810110"/>
            <a:ext cx="207328" cy="213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uora nuoliyhdysviiva 74"/>
          <p:cNvCxnSpPr/>
          <p:nvPr/>
        </p:nvCxnSpPr>
        <p:spPr>
          <a:xfrm>
            <a:off x="6453336" y="3532532"/>
            <a:ext cx="0" cy="7514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uora nuoliyhdysviiva 77"/>
          <p:cNvCxnSpPr>
            <a:endCxn id="25" idx="3"/>
          </p:cNvCxnSpPr>
          <p:nvPr/>
        </p:nvCxnSpPr>
        <p:spPr>
          <a:xfrm flipH="1" flipV="1">
            <a:off x="6183306" y="3810110"/>
            <a:ext cx="270030" cy="213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uora nuoliyhdysviiva 80"/>
          <p:cNvCxnSpPr/>
          <p:nvPr/>
        </p:nvCxnSpPr>
        <p:spPr>
          <a:xfrm>
            <a:off x="5805264" y="4976465"/>
            <a:ext cx="0" cy="2204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uora nuoliyhdysviiva 91"/>
          <p:cNvCxnSpPr/>
          <p:nvPr/>
        </p:nvCxnSpPr>
        <p:spPr>
          <a:xfrm>
            <a:off x="6250364" y="5724128"/>
            <a:ext cx="0" cy="2065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uora nuoliyhdysviiva 94"/>
          <p:cNvCxnSpPr/>
          <p:nvPr/>
        </p:nvCxnSpPr>
        <p:spPr>
          <a:xfrm>
            <a:off x="5301208" y="5724128"/>
            <a:ext cx="0" cy="9642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uora nuoliyhdysviiva 97"/>
          <p:cNvCxnSpPr/>
          <p:nvPr/>
        </p:nvCxnSpPr>
        <p:spPr>
          <a:xfrm>
            <a:off x="4770149" y="7596336"/>
            <a:ext cx="1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Ryhmä 1"/>
          <p:cNvGrpSpPr/>
          <p:nvPr/>
        </p:nvGrpSpPr>
        <p:grpSpPr>
          <a:xfrm>
            <a:off x="1052736" y="1432104"/>
            <a:ext cx="1836204" cy="3715960"/>
            <a:chOff x="1484784" y="1432104"/>
            <a:chExt cx="1836204" cy="3715960"/>
          </a:xfrm>
        </p:grpSpPr>
        <p:sp>
          <p:nvSpPr>
            <p:cNvPr id="17" name="Tekstiruutu 16"/>
            <p:cNvSpPr txBox="1"/>
            <p:nvPr/>
          </p:nvSpPr>
          <p:spPr>
            <a:xfrm>
              <a:off x="1484784" y="1711132"/>
              <a:ext cx="1836204" cy="169277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i-FI" sz="1300" dirty="0" err="1" smtClean="0"/>
                <a:t>Participated</a:t>
              </a:r>
              <a:r>
                <a:rPr lang="fi-FI" sz="1300" dirty="0" smtClean="0"/>
                <a:t> in the ESTER </a:t>
              </a:r>
              <a:r>
                <a:rPr lang="fi-FI" sz="1300" dirty="0" err="1" smtClean="0"/>
                <a:t>study</a:t>
              </a:r>
              <a:r>
                <a:rPr lang="fi-FI" sz="1300" dirty="0" smtClean="0"/>
                <a:t> n=1161 (</a:t>
              </a:r>
              <a:r>
                <a:rPr lang="fi-FI" sz="1300" dirty="0" err="1" smtClean="0"/>
                <a:t>includes</a:t>
              </a:r>
              <a:r>
                <a:rPr lang="fi-FI" sz="1300" dirty="0" smtClean="0"/>
                <a:t> </a:t>
              </a:r>
              <a:r>
                <a:rPr lang="fi-FI" sz="1300" dirty="0" err="1" smtClean="0"/>
                <a:t>preterm</a:t>
              </a:r>
              <a:r>
                <a:rPr lang="fi-FI" sz="1300" dirty="0" smtClean="0"/>
                <a:t>, </a:t>
              </a:r>
              <a:r>
                <a:rPr lang="fi-FI" sz="1300" dirty="0" err="1" smtClean="0"/>
                <a:t>maternal</a:t>
              </a:r>
              <a:r>
                <a:rPr lang="fi-FI" sz="1300" dirty="0" smtClean="0"/>
                <a:t> </a:t>
              </a:r>
              <a:r>
                <a:rPr lang="fi-FI" sz="1300" dirty="0" err="1" smtClean="0"/>
                <a:t>gestational</a:t>
              </a:r>
              <a:r>
                <a:rPr lang="fi-FI" sz="1300" dirty="0" smtClean="0"/>
                <a:t> diabetes, </a:t>
              </a:r>
              <a:r>
                <a:rPr lang="fi-FI" sz="1300" dirty="0" err="1" smtClean="0"/>
                <a:t>gestational</a:t>
              </a:r>
              <a:r>
                <a:rPr lang="fi-FI" sz="1300" dirty="0" smtClean="0"/>
                <a:t> hypertension, </a:t>
              </a:r>
              <a:r>
                <a:rPr lang="fi-FI" sz="1300" dirty="0" err="1" smtClean="0"/>
                <a:t>preeclampsia</a:t>
              </a:r>
              <a:r>
                <a:rPr lang="fi-FI" sz="1300" dirty="0" smtClean="0"/>
                <a:t> and </a:t>
              </a:r>
              <a:r>
                <a:rPr lang="fi-FI" sz="1300" dirty="0" err="1" smtClean="0"/>
                <a:t>control</a:t>
              </a:r>
              <a:r>
                <a:rPr lang="fi-FI" sz="1300" dirty="0" smtClean="0"/>
                <a:t> </a:t>
              </a:r>
              <a:r>
                <a:rPr lang="fi-FI" sz="1300" dirty="0" err="1" smtClean="0"/>
                <a:t>groups</a:t>
              </a:r>
              <a:r>
                <a:rPr lang="fi-FI" sz="1300" dirty="0" smtClean="0"/>
                <a:t>)</a:t>
              </a:r>
              <a:endParaRPr lang="fi-FI" sz="1300" dirty="0"/>
            </a:p>
          </p:txBody>
        </p:sp>
        <p:cxnSp>
          <p:nvCxnSpPr>
            <p:cNvPr id="33" name="Suora nuoliyhdysviiva 32"/>
            <p:cNvCxnSpPr/>
            <p:nvPr/>
          </p:nvCxnSpPr>
          <p:spPr>
            <a:xfrm>
              <a:off x="1646804" y="1432104"/>
              <a:ext cx="0" cy="28358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uora nuoliyhdysviiva 34"/>
            <p:cNvCxnSpPr>
              <a:stCxn id="12" idx="2"/>
            </p:cNvCxnSpPr>
            <p:nvPr/>
          </p:nvCxnSpPr>
          <p:spPr>
            <a:xfrm>
              <a:off x="3104964" y="1432104"/>
              <a:ext cx="0" cy="28087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uora nuoliyhdysviiva 52"/>
            <p:cNvCxnSpPr>
              <a:endCxn id="18" idx="0"/>
            </p:cNvCxnSpPr>
            <p:nvPr/>
          </p:nvCxnSpPr>
          <p:spPr>
            <a:xfrm>
              <a:off x="2317378" y="3403903"/>
              <a:ext cx="0" cy="174416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kstiruutu 2"/>
          <p:cNvSpPr txBox="1"/>
          <p:nvPr/>
        </p:nvSpPr>
        <p:spPr>
          <a:xfrm>
            <a:off x="2466198" y="3779912"/>
            <a:ext cx="1394850" cy="6924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1300" dirty="0" smtClean="0"/>
              <a:t>ESTER </a:t>
            </a:r>
            <a:r>
              <a:rPr lang="fi-FI" sz="1300" dirty="0" err="1"/>
              <a:t>P</a:t>
            </a:r>
            <a:r>
              <a:rPr lang="fi-FI" sz="1300" dirty="0" err="1" smtClean="0"/>
              <a:t>reterm</a:t>
            </a:r>
            <a:r>
              <a:rPr lang="fi-FI" sz="1300" dirty="0" smtClean="0"/>
              <a:t> </a:t>
            </a:r>
            <a:r>
              <a:rPr lang="fi-FI" sz="1300" dirty="0" err="1"/>
              <a:t>B</a:t>
            </a:r>
            <a:r>
              <a:rPr lang="fi-FI" sz="1300" dirty="0" err="1" smtClean="0"/>
              <a:t>irth</a:t>
            </a:r>
            <a:r>
              <a:rPr lang="fi-FI" sz="1300" dirty="0" smtClean="0"/>
              <a:t> </a:t>
            </a:r>
            <a:r>
              <a:rPr lang="fi-FI" sz="1300" dirty="0" err="1" smtClean="0"/>
              <a:t>Study</a:t>
            </a:r>
            <a:r>
              <a:rPr lang="fi-FI" sz="1300" dirty="0" smtClean="0"/>
              <a:t> </a:t>
            </a:r>
            <a:r>
              <a:rPr lang="fi-FI" sz="1300" dirty="0" err="1" smtClean="0"/>
              <a:t>arm</a:t>
            </a:r>
            <a:r>
              <a:rPr lang="fi-FI" sz="1300" dirty="0" smtClean="0"/>
              <a:t> n=753</a:t>
            </a:r>
            <a:endParaRPr lang="fi-FI" sz="1300" dirty="0"/>
          </a:p>
        </p:txBody>
      </p:sp>
      <p:cxnSp>
        <p:nvCxnSpPr>
          <p:cNvPr id="40" name="Suora nuoliyhdysviiva 39"/>
          <p:cNvCxnSpPr>
            <a:endCxn id="3" idx="1"/>
          </p:cNvCxnSpPr>
          <p:nvPr/>
        </p:nvCxnSpPr>
        <p:spPr>
          <a:xfrm>
            <a:off x="1885330" y="4126160"/>
            <a:ext cx="580868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86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3678</TotalTime>
  <Words>189</Words>
  <Application>Microsoft Office PowerPoint</Application>
  <PresentationFormat>On-screen Show (4:3)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Office-teema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Nina</dc:creator>
  <cp:lastModifiedBy>Hewitt, Helen</cp:lastModifiedBy>
  <cp:revision>57</cp:revision>
  <cp:lastPrinted>2018-01-31T12:01:20Z</cp:lastPrinted>
  <dcterms:created xsi:type="dcterms:W3CDTF">2016-09-22T07:46:05Z</dcterms:created>
  <dcterms:modified xsi:type="dcterms:W3CDTF">2019-03-13T11:39:14Z</dcterms:modified>
</cp:coreProperties>
</file>