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64" r:id="rId3"/>
    <p:sldId id="258" r:id="rId4"/>
    <p:sldId id="259" r:id="rId5"/>
    <p:sldId id="266" r:id="rId6"/>
    <p:sldId id="260" r:id="rId7"/>
    <p:sldId id="261" r:id="rId8"/>
    <p:sldId id="262" r:id="rId9"/>
    <p:sldId id="268" r:id="rId10"/>
    <p:sldId id="263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65" r:id="rId21"/>
    <p:sldId id="277" r:id="rId2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34970-95DA-43F5-BF0B-14356EDF239D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E43F7-BBD6-4CF4-88EB-12B7C44047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21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Right click to open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E43F7-BBD6-4CF4-88EB-12B7C44047A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19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Right</a:t>
            </a:r>
            <a:r>
              <a:rPr lang="en-GB" baseline="0" dirty="0" smtClean="0"/>
              <a:t> click to open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E43F7-BBD6-4CF4-88EB-12B7C44047A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103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95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78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41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391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733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91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49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4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968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21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4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63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1MKUJN7vUk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ty.jhu.ed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rststory.org.uk/2014/09/24/first-story-national-writing-competition/" TargetMode="External"/><Relationship Id="rId2" Type="http://schemas.openxmlformats.org/officeDocument/2006/relationships/hyperlink" Target="http://www.ukmt.org.uk/individual-competitions/intermediate-challenge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org.uk/resources/he_resource_1208_17.html" TargetMode="External"/><Relationship Id="rId2" Type="http://schemas.openxmlformats.org/officeDocument/2006/relationships/hyperlink" Target="http://www.history.org.uk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ggy.net/" TargetMode="External"/><Relationship Id="rId2" Type="http://schemas.openxmlformats.org/officeDocument/2006/relationships/hyperlink" Target="http://www.potentialplusuk.org/index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toncollege.com/USS.aspx" TargetMode="External"/><Relationship Id="rId4" Type="http://schemas.openxmlformats.org/officeDocument/2006/relationships/hyperlink" Target="http://www.thebrightsidetrust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ebarchive.nationalarchives.gov.uk/20130401151715/http:/www.education.gov.uk/publications/eOrderingDownload/DCSF-00830-2007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warwick.ac.uk/study/outreach/programmes/unitrack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education-3027923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dependent.co.uk/news/education/education-news/gifted-pupils-from-deprived-areas-to-attend-regular-seminars-at-top-universities-9896616.html" TargetMode="External"/><Relationship Id="rId4" Type="http://schemas.openxmlformats.org/officeDocument/2006/relationships/hyperlink" Target="http://www.bbc.co.uk/news/education-3100517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844675"/>
            <a:ext cx="8362950" cy="40132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endParaRPr lang="en-GB" b="1" dirty="0" smtClean="0">
              <a:latin typeface="Helvetica" charset="0"/>
            </a:endParaRPr>
          </a:p>
          <a:p>
            <a:pPr algn="ctr" eaLnBrk="1" hangingPunct="1">
              <a:buFontTx/>
              <a:buNone/>
            </a:pPr>
            <a:r>
              <a:rPr lang="en-GB" b="1" dirty="0" smtClean="0">
                <a:latin typeface="Helvetica" charset="0"/>
              </a:rPr>
              <a:t>G &amp; T: Supporting Gifted and Talented Pupils</a:t>
            </a:r>
          </a:p>
          <a:p>
            <a:pPr algn="ctr" eaLnBrk="1" hangingPunct="1">
              <a:buFontTx/>
              <a:buNone/>
            </a:pPr>
            <a:endParaRPr lang="en-GB" sz="2000" dirty="0" smtClean="0">
              <a:latin typeface="Helvetica" charset="0"/>
            </a:endParaRPr>
          </a:p>
          <a:p>
            <a:pPr algn="ctr" eaLnBrk="1" hangingPunct="1">
              <a:buFontTx/>
              <a:buNone/>
            </a:pPr>
            <a:endParaRPr lang="en-GB" sz="2000" dirty="0">
              <a:latin typeface="Helvetica" charset="0"/>
            </a:endParaRPr>
          </a:p>
          <a:p>
            <a:pPr algn="ctr" eaLnBrk="1" hangingPunct="1">
              <a:buFontTx/>
              <a:buNone/>
            </a:pPr>
            <a:r>
              <a:rPr lang="en-GB" sz="2000" dirty="0" smtClean="0">
                <a:latin typeface="Helvetica" charset="0"/>
              </a:rPr>
              <a:t>Manchester Grammar School, 27</a:t>
            </a:r>
            <a:r>
              <a:rPr lang="en-GB" sz="2000" baseline="30000" dirty="0" smtClean="0">
                <a:latin typeface="Helvetica" charset="0"/>
              </a:rPr>
              <a:t>th</a:t>
            </a:r>
            <a:r>
              <a:rPr lang="en-GB" sz="2000" dirty="0" smtClean="0">
                <a:latin typeface="Helvetica" charset="0"/>
              </a:rPr>
              <a:t> February, 2015</a:t>
            </a:r>
            <a:endParaRPr lang="en-GB" sz="2000" dirty="0">
              <a:latin typeface="Helvetica" charset="0"/>
            </a:endParaRPr>
          </a:p>
          <a:p>
            <a:pPr algn="ctr" eaLnBrk="1" hangingPunct="1">
              <a:buFontTx/>
              <a:buNone/>
            </a:pPr>
            <a:endParaRPr lang="en-GB" sz="2000" dirty="0">
              <a:latin typeface="Helvetica" charset="0"/>
            </a:endParaRPr>
          </a:p>
          <a:p>
            <a:pPr algn="ctr" eaLnBrk="1" hangingPunct="1">
              <a:buFontTx/>
              <a:buNone/>
            </a:pPr>
            <a:r>
              <a:rPr lang="en-GB" sz="1800" dirty="0" smtClean="0">
                <a:latin typeface="Helvetica" charset="0"/>
              </a:rPr>
              <a:t>Dr. Stephen </a:t>
            </a:r>
            <a:r>
              <a:rPr lang="en-GB" sz="1800" dirty="0">
                <a:latin typeface="Helvetica" charset="0"/>
              </a:rPr>
              <a:t>M. Cullen</a:t>
            </a:r>
          </a:p>
          <a:p>
            <a:pPr algn="ctr" eaLnBrk="1" hangingPunct="1">
              <a:buFontTx/>
              <a:buNone/>
            </a:pPr>
            <a:r>
              <a:rPr lang="en-GB" sz="1800" dirty="0" smtClean="0">
                <a:latin typeface="Helvetica" charset="0"/>
              </a:rPr>
              <a:t>Centre </a:t>
            </a:r>
            <a:r>
              <a:rPr lang="en-GB" sz="1800" dirty="0">
                <a:latin typeface="Helvetica" charset="0"/>
              </a:rPr>
              <a:t>for Educational Development, Appraisal &amp; Research (CEDAR),</a:t>
            </a:r>
          </a:p>
          <a:p>
            <a:pPr algn="ctr" eaLnBrk="1" hangingPunct="1">
              <a:buFontTx/>
              <a:buNone/>
            </a:pPr>
            <a:r>
              <a:rPr lang="en-GB" sz="1800" dirty="0">
                <a:latin typeface="Helvetica" charset="0"/>
              </a:rPr>
              <a:t>The University of </a:t>
            </a:r>
            <a:r>
              <a:rPr lang="en-GB" sz="1800" dirty="0" smtClean="0">
                <a:latin typeface="Helvetica" charset="0"/>
              </a:rPr>
              <a:t>Warwick</a:t>
            </a:r>
            <a:r>
              <a:rPr lang="en-GB" sz="1800" dirty="0">
                <a:latin typeface="Helvetica" charset="0"/>
              </a:rPr>
              <a:t>.</a:t>
            </a:r>
          </a:p>
        </p:txBody>
      </p:sp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094414"/>
            <a:ext cx="914400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5" descr="LOG00101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28025" y="274639"/>
            <a:ext cx="1944688" cy="1425575"/>
          </a:xfrm>
          <a:noFill/>
        </p:spPr>
      </p:pic>
    </p:spTree>
    <p:extLst>
      <p:ext uri="{BB962C8B-B14F-4D97-AF65-F5344CB8AC3E}">
        <p14:creationId xmlns:p14="http://schemas.microsoft.com/office/powerpoint/2010/main" val="389564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Bees and the </a:t>
            </a:r>
            <a:r>
              <a:rPr lang="en-GB" sz="3200" i="1" dirty="0" smtClean="0">
                <a:solidFill>
                  <a:srgbClr val="0070C0"/>
                </a:solidFill>
              </a:rPr>
              <a:t>La Nouvelle Vague </a:t>
            </a:r>
            <a:endParaRPr lang="en-GB" sz="3200" i="1" dirty="0">
              <a:solidFill>
                <a:srgbClr val="0070C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The Bee Keeper</a:t>
            </a:r>
          </a:p>
          <a:p>
            <a:r>
              <a:rPr lang="en-GB" sz="4800" dirty="0"/>
              <a:t>a</a:t>
            </a:r>
            <a:r>
              <a:rPr lang="en-GB" sz="4800" dirty="0" smtClean="0"/>
              <a:t>nd</a:t>
            </a:r>
          </a:p>
          <a:p>
            <a:r>
              <a:rPr lang="en-GB" sz="4800" dirty="0" smtClean="0"/>
              <a:t>The SPS candidate.</a:t>
            </a:r>
            <a:endParaRPr lang="en-GB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581" y="2104952"/>
            <a:ext cx="3723701" cy="3569465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271133" y="273051"/>
            <a:ext cx="4311267" cy="5853113"/>
          </a:xfrm>
        </p:spPr>
        <p:txBody>
          <a:bodyPr/>
          <a:lstStyle/>
          <a:p>
            <a:r>
              <a:rPr lang="en-GB" dirty="0" smtClean="0">
                <a:hlinkClick r:id="rId3"/>
              </a:rPr>
              <a:t>https://www.youtube.com/watch?v=u1MKUJN7vUk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772" y="1944623"/>
            <a:ext cx="3283027" cy="408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825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Supporting the G&amp;T:</a:t>
            </a:r>
            <a:br>
              <a:rPr lang="en-GB" dirty="0" smtClean="0"/>
            </a:br>
            <a:r>
              <a:rPr lang="en-GB" dirty="0" smtClean="0"/>
              <a:t>An ‘English model’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712464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The English model:</a:t>
            </a:r>
          </a:p>
          <a:p>
            <a:pPr marL="857250" lvl="1" indent="-457200"/>
            <a:r>
              <a:rPr lang="en-GB" dirty="0" smtClean="0"/>
              <a:t>an integrated approach to G&amp;T education (an integral part of daily provision; personalised learning)</a:t>
            </a:r>
          </a:p>
          <a:p>
            <a:pPr marL="857250" lvl="1" indent="-457200"/>
            <a:r>
              <a:rPr lang="en-GB" dirty="0" smtClean="0">
                <a:solidFill>
                  <a:srgbClr val="0070C0"/>
                </a:solidFill>
              </a:rPr>
              <a:t>Core provision in school – every teacher a teacher of the G&amp;T</a:t>
            </a:r>
          </a:p>
          <a:p>
            <a:pPr marL="857250" lvl="1" indent="-457200"/>
            <a:r>
              <a:rPr lang="en-GB" dirty="0" smtClean="0"/>
              <a:t>Additional provision from external support.</a:t>
            </a:r>
          </a:p>
          <a:p>
            <a:pPr marL="457200" indent="-457200"/>
            <a:r>
              <a:rPr lang="en-GB" dirty="0" smtClean="0">
                <a:solidFill>
                  <a:srgbClr val="0070C0"/>
                </a:solidFill>
              </a:rPr>
              <a:t>This model contrasts with, for example, the US model, typified by the </a:t>
            </a:r>
            <a:r>
              <a:rPr lang="en-GB" dirty="0" smtClean="0"/>
              <a:t>John Hopkins </a:t>
            </a:r>
            <a:r>
              <a:rPr lang="en-GB" dirty="0" err="1" smtClean="0"/>
              <a:t>Center</a:t>
            </a:r>
            <a:r>
              <a:rPr lang="en-GB" dirty="0" smtClean="0"/>
              <a:t> for Talented Youth 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http://cty.jhu.edu/</a:t>
            </a:r>
            <a:r>
              <a:rPr lang="en-GB" dirty="0" smtClean="0"/>
              <a:t> .</a:t>
            </a:r>
          </a:p>
          <a:p>
            <a:pPr marL="857250" lvl="1" indent="-457200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105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prstClr val="black"/>
                </a:solidFill>
              </a:rPr>
              <a:t>Supporting the </a:t>
            </a:r>
            <a:r>
              <a:rPr lang="en-GB" sz="4000" dirty="0" smtClean="0">
                <a:solidFill>
                  <a:prstClr val="black"/>
                </a:solidFill>
              </a:rPr>
              <a:t>G&amp;T: people (</a:t>
            </a:r>
            <a:r>
              <a:rPr lang="en-GB" sz="4000" dirty="0" err="1" smtClean="0">
                <a:solidFill>
                  <a:prstClr val="black"/>
                </a:solidFill>
              </a:rPr>
              <a:t>i</a:t>
            </a:r>
            <a:r>
              <a:rPr lang="en-GB" sz="4000" dirty="0" smtClean="0">
                <a:solidFill>
                  <a:prstClr val="black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/>
          <a:lstStyle/>
          <a:p>
            <a:r>
              <a:rPr lang="en-GB" i="1" dirty="0" smtClean="0">
                <a:solidFill>
                  <a:srgbClr val="0070C0"/>
                </a:solidFill>
              </a:rPr>
              <a:t>Assigning responsibility</a:t>
            </a:r>
            <a:r>
              <a:rPr lang="en-GB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b="1" dirty="0" smtClean="0"/>
              <a:t>Teaching staff and teaching techniques (‘quality-first teaching’):</a:t>
            </a:r>
          </a:p>
          <a:p>
            <a:pPr lvl="2"/>
            <a:r>
              <a:rPr lang="en-GB" dirty="0" smtClean="0">
                <a:solidFill>
                  <a:srgbClr val="0070C0"/>
                </a:solidFill>
              </a:rPr>
              <a:t>Setting open-ended problems; with a low threshold but a high ceiling</a:t>
            </a:r>
          </a:p>
          <a:p>
            <a:pPr lvl="2"/>
            <a:r>
              <a:rPr lang="en-GB" dirty="0" smtClean="0"/>
              <a:t>Asking open questions</a:t>
            </a:r>
          </a:p>
          <a:p>
            <a:pPr lvl="2"/>
            <a:r>
              <a:rPr lang="en-GB" dirty="0" smtClean="0">
                <a:solidFill>
                  <a:srgbClr val="0070C0"/>
                </a:solidFill>
              </a:rPr>
              <a:t>Using Socratic questioning</a:t>
            </a:r>
          </a:p>
          <a:p>
            <a:pPr lvl="2"/>
            <a:r>
              <a:rPr lang="en-GB" dirty="0" smtClean="0"/>
              <a:t>Limiting teacher-focused lesson delivery</a:t>
            </a:r>
          </a:p>
          <a:p>
            <a:pPr lvl="2"/>
            <a:r>
              <a:rPr lang="en-GB" dirty="0" smtClean="0">
                <a:solidFill>
                  <a:srgbClr val="0070C0"/>
                </a:solidFill>
              </a:rPr>
              <a:t>Including topical and current material.</a:t>
            </a:r>
          </a:p>
          <a:p>
            <a:pPr lvl="2"/>
            <a:endParaRPr lang="en-GB" dirty="0"/>
          </a:p>
          <a:p>
            <a:r>
              <a:rPr lang="en-GB" dirty="0" smtClean="0">
                <a:solidFill>
                  <a:srgbClr val="7030A0"/>
                </a:solidFill>
              </a:rPr>
              <a:t>But you know this – it’s good teaching…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604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prstClr val="black"/>
                </a:solidFill>
              </a:rPr>
              <a:t>Supporting the G&amp;T: people (</a:t>
            </a:r>
            <a:r>
              <a:rPr lang="en-GB" sz="4000" dirty="0" smtClean="0">
                <a:solidFill>
                  <a:prstClr val="black"/>
                </a:solidFill>
              </a:rPr>
              <a:t>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i="1" dirty="0" smtClean="0">
                <a:solidFill>
                  <a:srgbClr val="0070C0"/>
                </a:solidFill>
              </a:rPr>
              <a:t>Assigning </a:t>
            </a:r>
            <a:r>
              <a:rPr lang="en-GB" i="1" dirty="0">
                <a:solidFill>
                  <a:srgbClr val="0070C0"/>
                </a:solidFill>
              </a:rPr>
              <a:t>responsibility</a:t>
            </a:r>
            <a:r>
              <a:rPr lang="en-GB" dirty="0">
                <a:solidFill>
                  <a:prstClr val="black"/>
                </a:solidFill>
              </a:rPr>
              <a:t>: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2. A G&amp;T co-ordinator. Schools have SENCOs, they need </a:t>
            </a:r>
            <a:r>
              <a:rPr lang="en-GB" b="1" dirty="0" err="1" smtClean="0">
                <a:solidFill>
                  <a:srgbClr val="0070C0"/>
                </a:solidFill>
              </a:rPr>
              <a:t>GaTCOs</a:t>
            </a:r>
            <a:endParaRPr lang="en-GB" b="1" dirty="0" smtClean="0">
              <a:solidFill>
                <a:srgbClr val="0070C0"/>
              </a:solidFill>
            </a:endParaRPr>
          </a:p>
          <a:p>
            <a:pPr marL="857250" lvl="1" indent="-457200"/>
            <a:r>
              <a:rPr lang="en-GB" dirty="0" smtClean="0"/>
              <a:t>To compile, maintain, update &amp; revise a G&amp;T register</a:t>
            </a:r>
          </a:p>
          <a:p>
            <a:pPr marL="857250" lvl="1" indent="-457200"/>
            <a:r>
              <a:rPr lang="en-GB" dirty="0" smtClean="0"/>
              <a:t>To liaise with departments</a:t>
            </a:r>
          </a:p>
          <a:p>
            <a:pPr marL="857250" lvl="1" indent="-457200"/>
            <a:r>
              <a:rPr lang="en-GB" dirty="0" smtClean="0"/>
              <a:t>To provide resources</a:t>
            </a:r>
          </a:p>
          <a:p>
            <a:pPr marL="857250" lvl="1" indent="-457200"/>
            <a:r>
              <a:rPr lang="en-GB" dirty="0" smtClean="0"/>
              <a:t>To research external opportunities and links</a:t>
            </a:r>
          </a:p>
          <a:p>
            <a:pPr marL="857250" lvl="1" indent="-457200"/>
            <a:r>
              <a:rPr lang="en-GB" dirty="0" smtClean="0"/>
              <a:t>To monitor progress of G&amp;T pupils.</a:t>
            </a:r>
          </a:p>
          <a:p>
            <a:pPr marL="857250" lvl="1" indent="-457200"/>
            <a:endParaRPr lang="en-GB" dirty="0" smtClean="0"/>
          </a:p>
          <a:p>
            <a:pPr marL="857250" lvl="1" indent="-4572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554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prstClr val="black"/>
                </a:solidFill>
              </a:rPr>
              <a:t>Supporting the G&amp;T: people (</a:t>
            </a:r>
            <a:r>
              <a:rPr lang="en-GB" sz="4000" dirty="0" smtClean="0">
                <a:solidFill>
                  <a:prstClr val="black"/>
                </a:solidFill>
              </a:rPr>
              <a:t>iii)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>
                <a:solidFill>
                  <a:srgbClr val="0070C0"/>
                </a:solidFill>
              </a:rPr>
              <a:t>Leadership:</a:t>
            </a:r>
          </a:p>
          <a:p>
            <a:pPr marL="857250" lvl="1" indent="-457200"/>
            <a:r>
              <a:rPr lang="en-GB" dirty="0" smtClean="0"/>
              <a:t>For G&amp;T provision to be effective, to be embedded &amp; sustainable, </a:t>
            </a:r>
            <a:r>
              <a:rPr lang="en-GB" dirty="0" smtClean="0">
                <a:solidFill>
                  <a:srgbClr val="0070C0"/>
                </a:solidFill>
              </a:rPr>
              <a:t>the leadership has to be there. The message from the top has to be </a:t>
            </a:r>
            <a:r>
              <a:rPr lang="en-GB" dirty="0" smtClean="0"/>
              <a:t>clear and consistent. The head teacher (and SMT) have to be the </a:t>
            </a:r>
            <a:r>
              <a:rPr lang="en-GB" dirty="0" smtClean="0">
                <a:solidFill>
                  <a:srgbClr val="0070C0"/>
                </a:solidFill>
              </a:rPr>
              <a:t>GaTCo’s ‘big stick’, so that he/she can ‘speak softly’, and</a:t>
            </a:r>
            <a:r>
              <a:rPr lang="en-GB" dirty="0" smtClean="0"/>
              <a:t> successfully.</a:t>
            </a:r>
          </a:p>
          <a:p>
            <a:pPr marL="400050" lvl="1" indent="0">
              <a:buNone/>
            </a:pPr>
            <a:r>
              <a:rPr lang="en-GB" dirty="0" smtClean="0"/>
              <a:t>What it looks like </a:t>
            </a:r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</a:t>
            </a:r>
            <a:r>
              <a:rPr lang="en-GB" dirty="0" smtClean="0"/>
              <a:t> leadership: </a:t>
            </a:r>
            <a:r>
              <a:rPr lang="en-GB" i="1" dirty="0" smtClean="0">
                <a:solidFill>
                  <a:srgbClr val="0070C0"/>
                </a:solidFill>
              </a:rPr>
              <a:t>‘None of the staff are aware of G&amp;T issues &amp; there is no real provision’</a:t>
            </a:r>
            <a:r>
              <a:rPr lang="en-GB" dirty="0" smtClean="0"/>
              <a:t>; ‘It’s low priority because G&amp;T education is not linked to funding’, </a:t>
            </a:r>
            <a:r>
              <a:rPr lang="en-GB" i="1" dirty="0" smtClean="0">
                <a:solidFill>
                  <a:schemeClr val="tx2"/>
                </a:solidFill>
              </a:rPr>
              <a:t>‘I think some of the senior management don’t think much of G&amp;T, they think it elitist’.</a:t>
            </a:r>
          </a:p>
          <a:p>
            <a:endParaRPr lang="en-GB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747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prstClr val="black"/>
                </a:solidFill>
              </a:rPr>
              <a:t>Supporting the G&amp;T</a:t>
            </a:r>
            <a:r>
              <a:rPr lang="en-GB" sz="4000" dirty="0" smtClean="0">
                <a:solidFill>
                  <a:prstClr val="black"/>
                </a:solidFill>
              </a:rPr>
              <a:t>: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7638"/>
            <a:ext cx="11453869" cy="5225533"/>
          </a:xfrm>
        </p:spPr>
        <p:txBody>
          <a:bodyPr/>
          <a:lstStyle/>
          <a:p>
            <a:r>
              <a:rPr lang="en-GB" sz="2800" i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‘Infinity and beyond…!’ </a:t>
            </a:r>
            <a:r>
              <a:rPr lang="en-GB" sz="2800" dirty="0" smtClean="0"/>
              <a:t>or going ‘off-piste’</a:t>
            </a:r>
          </a:p>
          <a:p>
            <a:r>
              <a:rPr lang="en-GB" sz="2800" dirty="0" smtClean="0"/>
              <a:t>The aim should be to provide free-ranging, open-ended opportunities for </a:t>
            </a:r>
            <a:r>
              <a:rPr lang="en-GB" sz="2800" dirty="0" smtClean="0">
                <a:solidFill>
                  <a:srgbClr val="0070C0"/>
                </a:solidFill>
              </a:rPr>
              <a:t>children. </a:t>
            </a:r>
          </a:p>
          <a:p>
            <a:r>
              <a:rPr lang="en-GB" sz="2800" dirty="0" smtClean="0"/>
              <a:t>‘Challenging’ children, encouraging them to really explore, </a:t>
            </a:r>
          </a:p>
          <a:p>
            <a:pPr marL="0" indent="0">
              <a:buNone/>
            </a:pPr>
            <a:r>
              <a:rPr lang="en-GB" sz="2800" dirty="0">
                <a:solidFill>
                  <a:srgbClr val="0070C0"/>
                </a:solidFill>
              </a:rPr>
              <a:t> </a:t>
            </a:r>
            <a:r>
              <a:rPr lang="en-GB" sz="2800" dirty="0" smtClean="0">
                <a:solidFill>
                  <a:srgbClr val="0070C0"/>
                </a:solidFill>
              </a:rPr>
              <a:t>    helping them to soar.</a:t>
            </a:r>
          </a:p>
          <a:p>
            <a:r>
              <a:rPr lang="en-GB" sz="2800" dirty="0" smtClean="0"/>
              <a:t>Going beyond and outside the national curriculum.</a:t>
            </a:r>
          </a:p>
          <a:p>
            <a:r>
              <a:rPr lang="en-GB" sz="2800" dirty="0" smtClean="0">
                <a:solidFill>
                  <a:srgbClr val="0070C0"/>
                </a:solidFill>
              </a:rPr>
              <a:t>What it is NOT – an example from PGCE Plus (2004-07) </a:t>
            </a:r>
          </a:p>
          <a:p>
            <a:pPr marL="0" indent="0">
              <a:buNone/>
            </a:pPr>
            <a:r>
              <a:rPr lang="en-GB" sz="2800" dirty="0">
                <a:solidFill>
                  <a:srgbClr val="0070C0"/>
                </a:solidFill>
              </a:rPr>
              <a:t> </a:t>
            </a:r>
            <a:r>
              <a:rPr lang="en-GB" sz="2800" dirty="0" smtClean="0">
                <a:solidFill>
                  <a:srgbClr val="0070C0"/>
                </a:solidFill>
              </a:rPr>
              <a:t>    </a:t>
            </a:r>
            <a:r>
              <a:rPr lang="en-GB" sz="2800" dirty="0" smtClean="0"/>
              <a:t>involving 6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Form science and </a:t>
            </a:r>
            <a:r>
              <a:rPr lang="en-GB" sz="2800" i="1" dirty="0" smtClean="0"/>
              <a:t>The Metro </a:t>
            </a:r>
            <a:r>
              <a:rPr lang="en-GB" sz="2800" dirty="0" smtClean="0"/>
              <a:t>newspaper.</a:t>
            </a:r>
          </a:p>
          <a:p>
            <a:r>
              <a:rPr lang="en-GB" sz="2800" b="1" i="1" dirty="0" smtClean="0"/>
              <a:t>An e.g. of what it is: ‘check understanding’, or don’t: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696" y="3404212"/>
            <a:ext cx="3117773" cy="316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708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prstClr val="black"/>
                </a:solidFill>
              </a:rPr>
              <a:t>Supporting the </a:t>
            </a:r>
            <a:r>
              <a:rPr lang="en-GB" sz="4000" dirty="0" smtClean="0">
                <a:solidFill>
                  <a:prstClr val="black"/>
                </a:solidFill>
              </a:rPr>
              <a:t>G&amp;T: in-school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Subject clubs and societies:</a:t>
            </a:r>
          </a:p>
          <a:p>
            <a:pPr lvl="1"/>
            <a:r>
              <a:rPr lang="en-GB" dirty="0" smtClean="0"/>
              <a:t>After school clubs, lunchtime clubs; facilitated by staff, but led by pupils.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Hobby clubs and societies:</a:t>
            </a:r>
          </a:p>
          <a:p>
            <a:pPr lvl="1"/>
            <a:r>
              <a:rPr lang="en-GB" dirty="0" smtClean="0"/>
              <a:t>Chess, puzzle clubs, gaming clubs, journalists club.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National, subject-based events:</a:t>
            </a:r>
          </a:p>
          <a:p>
            <a:pPr lvl="1"/>
            <a:r>
              <a:rPr lang="en-GB" dirty="0" smtClean="0"/>
              <a:t>E.g. maths challenge: </a:t>
            </a:r>
            <a:r>
              <a:rPr lang="en-GB" dirty="0" smtClean="0">
                <a:hlinkClick r:id="rId2"/>
              </a:rPr>
              <a:t>http://www.ukmt.org.uk/individual-competitions/intermediate-challenge/</a:t>
            </a:r>
            <a:endParaRPr lang="en-GB" dirty="0" smtClean="0"/>
          </a:p>
          <a:p>
            <a:pPr lvl="1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Story : </a:t>
            </a:r>
            <a:r>
              <a:rPr lang="en-GB" dirty="0" smtClean="0">
                <a:hlinkClick r:id="rId3"/>
              </a:rPr>
              <a:t>http://www.firststory.org.uk/2014/09/24/first-story-national-writing-competition/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15017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prstClr val="black"/>
                </a:solidFill>
              </a:rPr>
              <a:t>Supporting the G&amp;T: </a:t>
            </a:r>
            <a:r>
              <a:rPr lang="en-GB" sz="4000" dirty="0" smtClean="0">
                <a:solidFill>
                  <a:prstClr val="black"/>
                </a:solidFill>
              </a:rPr>
              <a:t>structures (</a:t>
            </a:r>
            <a:r>
              <a:rPr lang="en-GB" sz="4000" dirty="0" err="1" smtClean="0">
                <a:solidFill>
                  <a:prstClr val="black"/>
                </a:solidFill>
              </a:rPr>
              <a:t>i</a:t>
            </a:r>
            <a:r>
              <a:rPr lang="en-GB" sz="4000" dirty="0" smtClean="0">
                <a:solidFill>
                  <a:prstClr val="black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66941"/>
            <a:ext cx="10972800" cy="4859224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If your school </a:t>
            </a:r>
            <a:r>
              <a:rPr lang="en-GB" dirty="0" err="1" smtClean="0">
                <a:solidFill>
                  <a:srgbClr val="0070C0"/>
                </a:solidFill>
              </a:rPr>
              <a:t>GaTCO</a:t>
            </a:r>
            <a:r>
              <a:rPr lang="en-GB" dirty="0" smtClean="0">
                <a:solidFill>
                  <a:srgbClr val="0070C0"/>
                </a:solidFill>
              </a:rPr>
              <a:t> (and G&amp;T provision) is to survive and </a:t>
            </a:r>
            <a:r>
              <a:rPr lang="en-GB" dirty="0" smtClean="0"/>
              <a:t>thrive in your school, then external buttressing structures are necessary.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Links and networks:</a:t>
            </a:r>
          </a:p>
          <a:p>
            <a:pPr lvl="1"/>
            <a:r>
              <a:rPr lang="en-GB" sz="3200" dirty="0" smtClean="0"/>
              <a:t>Local universities. Universities’ accepted that part of the </a:t>
            </a:r>
            <a:r>
              <a:rPr lang="en-GB" sz="3200" i="1" dirty="0" smtClean="0"/>
              <a:t>quid pro quo </a:t>
            </a:r>
            <a:r>
              <a:rPr lang="en-GB" sz="3200" dirty="0" smtClean="0"/>
              <a:t>for the £9k fee was that they would take widening participation (WP) seriously. Approach local universities, contact the outreach &amp; WP offices, find out how they can help make links with pupils in your school.</a:t>
            </a:r>
            <a:endParaRPr lang="en-GB" sz="3200" dirty="0"/>
          </a:p>
          <a:p>
            <a:pPr marL="457200" lvl="1" indent="0">
              <a:buNone/>
            </a:pPr>
            <a:r>
              <a:rPr lang="en-GB" sz="3200" dirty="0" smtClean="0"/>
              <a:t>			</a:t>
            </a:r>
            <a:r>
              <a:rPr lang="en-GB" dirty="0" smtClean="0"/>
              <a:t>							/…</a:t>
            </a:r>
          </a:p>
        </p:txBody>
      </p:sp>
    </p:spTree>
    <p:extLst>
      <p:ext uri="{BB962C8B-B14F-4D97-AF65-F5344CB8AC3E}">
        <p14:creationId xmlns:p14="http://schemas.microsoft.com/office/powerpoint/2010/main" val="3469655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Supporting the G&amp;T: structures (</a:t>
            </a:r>
            <a:r>
              <a:rPr lang="en-GB" dirty="0" smtClean="0"/>
              <a:t>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6766"/>
            <a:ext cx="10972800" cy="4319398"/>
          </a:xfrm>
        </p:spPr>
        <p:txBody>
          <a:bodyPr/>
          <a:lstStyle/>
          <a:p>
            <a:pPr lvl="1"/>
            <a:r>
              <a:rPr lang="en-GB" dirty="0" smtClean="0"/>
              <a:t>Ensure that all departments are members of relevant societies, e.g., </a:t>
            </a:r>
          </a:p>
          <a:p>
            <a:pPr marL="457200" lvl="1" indent="0">
              <a:buNone/>
            </a:pPr>
            <a:r>
              <a:rPr lang="en-GB" b="1" i="1" dirty="0" smtClean="0">
                <a:solidFill>
                  <a:srgbClr val="0070C0"/>
                </a:solidFill>
              </a:rPr>
              <a:t>The Historical Association </a:t>
            </a:r>
            <a:r>
              <a:rPr lang="en-GB" dirty="0" smtClean="0">
                <a:solidFill>
                  <a:srgbClr val="0070C0"/>
                </a:solidFill>
                <a:hlinkClick r:id="rId2"/>
              </a:rPr>
              <a:t>http://www.history.org.uk/</a:t>
            </a:r>
            <a:r>
              <a:rPr lang="en-GB" dirty="0" smtClean="0">
                <a:solidFill>
                  <a:srgbClr val="0070C0"/>
                </a:solidFill>
              </a:rPr>
              <a:t>   The HA provides support, publications, local and national events, CPD, and resources.</a:t>
            </a:r>
          </a:p>
          <a:p>
            <a:pPr marL="457200" lvl="1" indent="0">
              <a:buNone/>
            </a:pPr>
            <a:endParaRPr lang="en-GB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GB" dirty="0" smtClean="0"/>
              <a:t>   An example of its provision of a local, </a:t>
            </a:r>
            <a:r>
              <a:rPr lang="en-GB" dirty="0"/>
              <a:t>accessible resource </a:t>
            </a:r>
            <a:r>
              <a:rPr lang="en-GB" dirty="0" smtClean="0"/>
              <a:t>here in Manchester: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rgbClr val="0070C0"/>
                </a:solidFill>
                <a:hlinkClick r:id="rId3"/>
              </a:rPr>
              <a:t>http://www.history.org.uk/resources/he_resource_1208_17.html</a:t>
            </a:r>
            <a:endParaRPr lang="en-GB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GB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687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prstClr val="black"/>
                </a:solidFill>
              </a:rPr>
              <a:t>Supporting the G&amp;T: structures (</a:t>
            </a:r>
            <a:r>
              <a:rPr lang="en-GB" dirty="0" smtClean="0">
                <a:solidFill>
                  <a:prstClr val="black"/>
                </a:solidFill>
              </a:rPr>
              <a:t>iii)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Links and networks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G&amp;T </a:t>
            </a:r>
            <a:r>
              <a:rPr lang="en-GB" dirty="0" smtClean="0"/>
              <a:t>charity, the National Association for Gifted Children: </a:t>
            </a:r>
            <a:r>
              <a:rPr lang="en-GB" dirty="0" smtClean="0">
                <a:hlinkClick r:id="rId2"/>
              </a:rPr>
              <a:t>http://www.potentialplusuk.org/index.php</a:t>
            </a:r>
            <a:endParaRPr lang="en-GB" dirty="0" smtClean="0"/>
          </a:p>
          <a:p>
            <a:pPr lvl="1"/>
            <a:r>
              <a:rPr lang="en-GB" dirty="0" smtClean="0"/>
              <a:t>Warwick’s IGGY</a:t>
            </a:r>
            <a:r>
              <a:rPr lang="en-GB" dirty="0"/>
              <a:t>: </a:t>
            </a:r>
            <a:r>
              <a:rPr lang="en-GB" dirty="0" smtClean="0">
                <a:hlinkClick r:id="rId3"/>
              </a:rPr>
              <a:t>https://www.iggy.net/</a:t>
            </a:r>
            <a:endParaRPr lang="en-GB" dirty="0" smtClean="0"/>
          </a:p>
          <a:p>
            <a:pPr lvl="1"/>
            <a:r>
              <a:rPr lang="en-GB" dirty="0" smtClean="0"/>
              <a:t>The Brightside Trust’s career-focused support, with well developed mentoring system:  </a:t>
            </a:r>
            <a:r>
              <a:rPr lang="en-GB" dirty="0" smtClean="0">
                <a:hlinkClick r:id="rId4"/>
              </a:rPr>
              <a:t>http://www.thebrightsidetrust.org/</a:t>
            </a:r>
            <a:endParaRPr lang="en-GB" dirty="0" smtClean="0"/>
          </a:p>
          <a:p>
            <a:pPr lvl="1"/>
            <a:r>
              <a:rPr lang="en-GB" dirty="0" smtClean="0"/>
              <a:t>Summer schools: </a:t>
            </a:r>
            <a:r>
              <a:rPr lang="en-GB" dirty="0" smtClean="0">
                <a:hlinkClick r:id="rId5"/>
              </a:rPr>
              <a:t>http://www.etoncollege.com/USS.aspx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35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/>
              <a:t>Today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CEDAR, University of Warwick, and G&amp;T</a:t>
            </a:r>
          </a:p>
          <a:p>
            <a:r>
              <a:rPr lang="en-GB" dirty="0" smtClean="0">
                <a:latin typeface="Arial Black" panose="020B0A04020102020204" pitchFamily="34" charset="0"/>
              </a:rPr>
              <a:t>Background to G&amp;T</a:t>
            </a:r>
          </a:p>
          <a:p>
            <a:r>
              <a:rPr lang="en-GB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Who are the G&amp;T?</a:t>
            </a:r>
          </a:p>
          <a:p>
            <a:r>
              <a:rPr lang="en-GB" dirty="0" smtClean="0">
                <a:latin typeface="Arial Black" panose="020B0A04020102020204" pitchFamily="34" charset="0"/>
              </a:rPr>
              <a:t>G&amp;T provision: people, approach, activities, &amp; structures</a:t>
            </a:r>
          </a:p>
          <a:p>
            <a:r>
              <a:rPr lang="en-GB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Resources for G&amp;T provision</a:t>
            </a:r>
          </a:p>
          <a:p>
            <a:r>
              <a:rPr lang="en-GB" dirty="0" smtClean="0">
                <a:latin typeface="Arial Black" panose="020B0A04020102020204" pitchFamily="34" charset="0"/>
              </a:rPr>
              <a:t>Questions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43845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 links provided here represent a starting point for </a:t>
            </a:r>
            <a:r>
              <a:rPr lang="en-GB" sz="2800" dirty="0" err="1" smtClean="0"/>
              <a:t>GaTCOs</a:t>
            </a:r>
            <a:r>
              <a:rPr lang="en-GB" sz="2800" dirty="0"/>
              <a:t> </a:t>
            </a:r>
            <a:r>
              <a:rPr lang="en-GB" sz="2800" dirty="0" smtClean="0"/>
              <a:t>(the presentation will be e-mailed to all). A useful document that also needs to be mentioned is, ‘Effective Provision for Gifted &amp; Talented Students in Secondary Education’ (DCSF, 2007): 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http://webarchive.nationalarchives.gov.uk/20130401151715/http://www.education.gov.uk/publications/eOrderingDownload/DCSF-00830-2007.pdf</a:t>
            </a:r>
            <a:endParaRPr lang="en-GB" sz="2800" dirty="0"/>
          </a:p>
          <a:p>
            <a:r>
              <a:rPr lang="en-GB" sz="2800" dirty="0"/>
              <a:t>And a forthcoming is, </a:t>
            </a:r>
            <a:r>
              <a:rPr lang="en-GB" sz="2800" i="1" dirty="0"/>
              <a:t>Educating the More Able Student What </a:t>
            </a:r>
            <a:r>
              <a:rPr lang="en-GB" sz="2800" i="1" dirty="0" smtClean="0"/>
              <a:t>Works </a:t>
            </a:r>
            <a:r>
              <a:rPr lang="en-GB" sz="2800" i="1" dirty="0"/>
              <a:t>and </a:t>
            </a:r>
            <a:r>
              <a:rPr lang="en-GB" sz="2800" i="1" dirty="0" smtClean="0"/>
              <a:t>Why</a:t>
            </a:r>
            <a:r>
              <a:rPr lang="en-GB" sz="2800" dirty="0"/>
              <a:t>, Martin Stephen &amp; Ian </a:t>
            </a:r>
            <a:r>
              <a:rPr lang="en-GB" sz="2800" dirty="0" smtClean="0"/>
              <a:t>Warwick (SAGE, April 2015).</a:t>
            </a:r>
            <a:endParaRPr lang="en-GB" sz="2800" dirty="0"/>
          </a:p>
          <a:p>
            <a:endParaRPr lang="en-GB" sz="28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670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 to you….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230" y="1600200"/>
            <a:ext cx="7241540" cy="4525963"/>
          </a:xfrm>
        </p:spPr>
      </p:pic>
    </p:spTree>
    <p:extLst>
      <p:ext uri="{BB962C8B-B14F-4D97-AF65-F5344CB8AC3E}">
        <p14:creationId xmlns:p14="http://schemas.microsoft.com/office/powerpoint/2010/main" val="1196151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About CEDAR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Research base at the University of Warwick. CEDAR founded in 1992; has particular interests in </a:t>
            </a:r>
            <a:r>
              <a:rPr lang="en-GB" dirty="0"/>
              <a:t>a range of educational and psychological </a:t>
            </a:r>
            <a:r>
              <a:rPr lang="en-GB" dirty="0" smtClean="0"/>
              <a:t>issues.</a:t>
            </a:r>
            <a:endParaRPr lang="en-GB" dirty="0"/>
          </a:p>
          <a:p>
            <a:r>
              <a:rPr lang="en-GB" dirty="0">
                <a:solidFill>
                  <a:srgbClr val="0070C0"/>
                </a:solidFill>
              </a:rPr>
              <a:t>These typically focus on the interface between policy and practice and include research into new government initiatives across the age range of pre-school to higher education and continuing professional </a:t>
            </a:r>
            <a:r>
              <a:rPr lang="en-GB" dirty="0" smtClean="0">
                <a:solidFill>
                  <a:srgbClr val="0070C0"/>
                </a:solidFill>
              </a:rPr>
              <a:t>practice.</a:t>
            </a:r>
            <a:endParaRPr lang="en-GB" dirty="0">
              <a:solidFill>
                <a:srgbClr val="0070C0"/>
              </a:solidFill>
            </a:endParaRPr>
          </a:p>
          <a:p>
            <a:r>
              <a:rPr lang="en-GB" dirty="0"/>
              <a:t>We also specialise in researching special educational needs/inclusion, </a:t>
            </a:r>
            <a:r>
              <a:rPr lang="en-GB" dirty="0" smtClean="0"/>
              <a:t>and parenting, families &amp; early intervention.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33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University of Warwick and G&amp;T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44906"/>
            <a:ext cx="10972800" cy="5188945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The University of Warwick has a long &amp; continuing association with G&amp;T provision for school students.</a:t>
            </a:r>
          </a:p>
          <a:p>
            <a:r>
              <a:rPr lang="en-GB" sz="2800" dirty="0" smtClean="0"/>
              <a:t>The National Academy for Gifted &amp; Talented Youth (NAGTY) was founded at Warwick in 2002 as a DfES funded initiative. The university did not bid for NAGTY to continue after 2007.</a:t>
            </a:r>
          </a:p>
          <a:p>
            <a:r>
              <a:rPr lang="en-GB" sz="2800" dirty="0" smtClean="0">
                <a:solidFill>
                  <a:srgbClr val="0070C0"/>
                </a:solidFill>
              </a:rPr>
              <a:t>NAGTY was replaced by Warwick with its own centre, the </a:t>
            </a:r>
            <a:r>
              <a:rPr lang="en-GB" sz="2800" b="1" i="1" dirty="0" smtClean="0">
                <a:solidFill>
                  <a:srgbClr val="0070C0"/>
                </a:solidFill>
              </a:rPr>
              <a:t>International Gateway for Gifted Youth</a:t>
            </a:r>
            <a:r>
              <a:rPr lang="en-GB" sz="2800" dirty="0" smtClean="0">
                <a:solidFill>
                  <a:srgbClr val="0070C0"/>
                </a:solidFill>
              </a:rPr>
              <a:t> (IGGY) (2008-date). In October 2012, IGGY became an international network for gifted young people.</a:t>
            </a:r>
          </a:p>
          <a:p>
            <a:r>
              <a:rPr lang="en-GB" sz="2800" dirty="0" smtClean="0"/>
              <a:t>Warwick’s G&amp;T work continues, with, for example, its national outreach programme for 14-18 year olds, ‘</a:t>
            </a:r>
            <a:r>
              <a:rPr lang="en-GB" sz="2800" b="1" dirty="0" err="1" smtClean="0"/>
              <a:t>Unitracks</a:t>
            </a:r>
            <a:r>
              <a:rPr lang="en-GB" sz="2800" dirty="0" smtClean="0"/>
              <a:t>’:</a:t>
            </a:r>
          </a:p>
          <a:p>
            <a:pPr marL="0" indent="0">
              <a:buNone/>
            </a:pPr>
            <a:r>
              <a:rPr lang="en-GB" sz="2800" dirty="0" smtClean="0">
                <a:hlinkClick r:id="rId3"/>
              </a:rPr>
              <a:t>http://www2.warwick.ac.uk/study/outreach/programmes/unitracks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043030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CEDAR &amp; G&amp;T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22025"/>
            <a:ext cx="10972800" cy="480414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CEDAR heavily involved in providing the DfES with independent evaluations of NAGTY projects:</a:t>
            </a:r>
          </a:p>
          <a:p>
            <a:pPr lvl="1"/>
            <a:r>
              <a:rPr lang="en-GB" dirty="0" smtClean="0"/>
              <a:t>Residential university summer schools (Warwick, York, Lancaster, Imperial, Durham, Bristol, Leeds, CCC Canterbury)</a:t>
            </a:r>
          </a:p>
          <a:p>
            <a:pPr lvl="1"/>
            <a:r>
              <a:rPr lang="en-GB" dirty="0" smtClean="0">
                <a:solidFill>
                  <a:srgbClr val="0070C0"/>
                </a:solidFill>
              </a:rPr>
              <a:t>Enhanced ITT – ‘PGCE Plus’ in maths and science</a:t>
            </a:r>
          </a:p>
          <a:p>
            <a:pPr lvl="1"/>
            <a:r>
              <a:rPr lang="en-GB" dirty="0" smtClean="0"/>
              <a:t>Short, weekend university courses</a:t>
            </a:r>
          </a:p>
          <a:p>
            <a:pPr lvl="1"/>
            <a:r>
              <a:rPr lang="en-GB" dirty="0" smtClean="0">
                <a:solidFill>
                  <a:srgbClr val="00B0F0"/>
                </a:solidFill>
              </a:rPr>
              <a:t>National competitions – GOAL, GEP, Big Deal.</a:t>
            </a:r>
          </a:p>
          <a:p>
            <a:r>
              <a:rPr lang="en-GB" dirty="0" smtClean="0"/>
              <a:t>These opportunities took young people beyond the national curriculum, both in terms of subjects and content.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7233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G&amp;T : (recent) origins in England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8631"/>
            <a:ext cx="10972800" cy="4407533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Could argue that the 1944 Education Act was early G&amp;T, in relation to grammar schools.</a:t>
            </a:r>
          </a:p>
          <a:p>
            <a:r>
              <a:rPr lang="en-GB" sz="3600" dirty="0" smtClean="0"/>
              <a:t>Assisted Places Scheme, 1980-1997. In 1997, 35,000 pupils in 355 schools.</a:t>
            </a:r>
          </a:p>
          <a:p>
            <a:r>
              <a:rPr lang="en-GB" sz="3600" dirty="0" smtClean="0">
                <a:solidFill>
                  <a:srgbClr val="0070C0"/>
                </a:solidFill>
              </a:rPr>
              <a:t>Assisted Places ended in 1997, and ‘Gifted &amp; Talented’ became one of ‘The National Strategies’ (1997-2011).</a:t>
            </a:r>
          </a:p>
          <a:p>
            <a:r>
              <a:rPr lang="en-GB" sz="3600" dirty="0" smtClean="0"/>
              <a:t>But now….?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97650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G&amp;T now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Governments, the education department, embedding &amp; sustainability…. (or not)</a:t>
            </a:r>
          </a:p>
          <a:p>
            <a:endParaRPr lang="en-GB" dirty="0"/>
          </a:p>
          <a:p>
            <a:pPr lvl="0"/>
            <a:r>
              <a:rPr lang="en-GB" dirty="0">
                <a:solidFill>
                  <a:prstClr val="black"/>
                </a:solidFill>
                <a:hlinkClick r:id="rId3"/>
              </a:rPr>
              <a:t>http://</a:t>
            </a:r>
            <a:r>
              <a:rPr lang="en-GB" dirty="0" smtClean="0">
                <a:solidFill>
                  <a:prstClr val="black"/>
                </a:solidFill>
                <a:hlinkClick r:id="rId3"/>
              </a:rPr>
              <a:t>www.bbc.co.uk/news/education-30279230</a:t>
            </a:r>
            <a:endParaRPr lang="en-GB" dirty="0" smtClean="0">
              <a:solidFill>
                <a:prstClr val="black"/>
              </a:solidFill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  <a:hlinkClick r:id="rId4"/>
              </a:rPr>
              <a:t>http://www.bbc.co.uk/news/education-31005170</a:t>
            </a:r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  <a:hlinkClick r:id="rId5"/>
              </a:rPr>
              <a:t>http://www.independent.co.uk/news/education/education-news/gifted-pupils-from-deprived-areas-to-attend-regular-seminars-at-top-universities-9896616.html</a:t>
            </a:r>
            <a:endParaRPr lang="en-GB" dirty="0">
              <a:solidFill>
                <a:prstClr val="black"/>
              </a:solidFill>
            </a:endParaRP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19691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Who are the G&amp;T?</a:t>
            </a:r>
            <a:endParaRPr lang="en-GB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908813" y="195932"/>
            <a:ext cx="6815667" cy="585311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G&amp;T…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5012723" cy="4691064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‘it would be fair to say that a definitive answer of the question, “Who are the highly able?” has not emerged.’(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House of Commons Inquiry into Highly Able Children, 1999, para 7).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‘There are perhaps 100 definitions of giftedness around’ (Hany, 1993).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High intelligence, measured by IQ?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5% in one or more subjects?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Top 5-10% in one or more?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92777" y="473784"/>
            <a:ext cx="2284163" cy="192795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213" y="2679587"/>
            <a:ext cx="1674564" cy="205453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646" y="3068225"/>
            <a:ext cx="2159256" cy="231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4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Identifying G&amp;T in school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Teacher identification:</a:t>
            </a:r>
          </a:p>
          <a:p>
            <a:pPr lvl="1"/>
            <a:r>
              <a:rPr lang="en-GB" sz="2400" dirty="0" smtClean="0">
                <a:solidFill>
                  <a:srgbClr val="0070C0"/>
                </a:solidFill>
              </a:rPr>
              <a:t>Nomination; subject specific criteria; checklists or rating scales.</a:t>
            </a:r>
          </a:p>
          <a:p>
            <a:r>
              <a:rPr lang="en-GB" sz="2400" dirty="0" smtClean="0"/>
              <a:t>National tests/assessments:</a:t>
            </a:r>
          </a:p>
          <a:p>
            <a:pPr lvl="1"/>
            <a:r>
              <a:rPr lang="en-GB" sz="2400" dirty="0" smtClean="0">
                <a:solidFill>
                  <a:srgbClr val="0070C0"/>
                </a:solidFill>
              </a:rPr>
              <a:t>KS2, KS3, GCSE.</a:t>
            </a:r>
          </a:p>
          <a:p>
            <a:r>
              <a:rPr lang="en-GB" sz="2400" dirty="0" smtClean="0"/>
              <a:t>Reasoning tests:</a:t>
            </a:r>
          </a:p>
          <a:p>
            <a:pPr lvl="1"/>
            <a:r>
              <a:rPr lang="en-GB" sz="2400" dirty="0" smtClean="0">
                <a:solidFill>
                  <a:srgbClr val="0070C0"/>
                </a:solidFill>
              </a:rPr>
              <a:t>Group Tests: e.g., CAT, </a:t>
            </a:r>
            <a:r>
              <a:rPr lang="en-GB" sz="2400" dirty="0" err="1" smtClean="0">
                <a:solidFill>
                  <a:srgbClr val="0070C0"/>
                </a:solidFill>
              </a:rPr>
              <a:t>MidYIS</a:t>
            </a:r>
            <a:r>
              <a:rPr lang="en-GB" sz="2400" dirty="0">
                <a:solidFill>
                  <a:srgbClr val="0070C0"/>
                </a:solidFill>
              </a:rPr>
              <a:t>.</a:t>
            </a:r>
            <a:r>
              <a:rPr lang="en-GB" sz="2400" dirty="0" smtClean="0">
                <a:solidFill>
                  <a:srgbClr val="0070C0"/>
                </a:solidFill>
              </a:rPr>
              <a:t> Individual tests: BAS, WISC.</a:t>
            </a:r>
          </a:p>
          <a:p>
            <a:r>
              <a:rPr lang="en-GB" sz="3600" dirty="0" smtClean="0">
                <a:solidFill>
                  <a:srgbClr val="0070C0"/>
                </a:solidFill>
              </a:rPr>
              <a:t>Or: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smtClean="0"/>
              <a:t>‘Children who are achieving, or have the </a:t>
            </a:r>
            <a:r>
              <a:rPr lang="en-GB" i="1" dirty="0" smtClean="0"/>
              <a:t>potential</a:t>
            </a:r>
            <a:r>
              <a:rPr lang="en-GB" dirty="0" smtClean="0"/>
              <a:t> to achieve, at a level substantially beyond the rest of their peer group’ </a:t>
            </a:r>
            <a:r>
              <a:rPr lang="en-GB" dirty="0" smtClean="0">
                <a:solidFill>
                  <a:srgbClr val="0070C0"/>
                </a:solidFill>
              </a:rPr>
              <a:t>(DfES, G&amp;T guidance for primary schools, 2006).</a:t>
            </a:r>
          </a:p>
          <a:p>
            <a:r>
              <a:rPr lang="en-GB" dirty="0" smtClean="0"/>
              <a:t>….some anecdotal examples….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36688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1396</Words>
  <Application>Microsoft Office PowerPoint</Application>
  <PresentationFormat>Widescreen</PresentationFormat>
  <Paragraphs>141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Helvetica</vt:lpstr>
      <vt:lpstr>1_Office Theme</vt:lpstr>
      <vt:lpstr>PowerPoint Presentation</vt:lpstr>
      <vt:lpstr>Today</vt:lpstr>
      <vt:lpstr>About CEDAR</vt:lpstr>
      <vt:lpstr>University of Warwick and G&amp;T</vt:lpstr>
      <vt:lpstr>CEDAR &amp; G&amp;T evaluation</vt:lpstr>
      <vt:lpstr>G&amp;T : (recent) origins in England</vt:lpstr>
      <vt:lpstr>G&amp;T now</vt:lpstr>
      <vt:lpstr>Who are the G&amp;T?</vt:lpstr>
      <vt:lpstr>Identifying G&amp;T in school</vt:lpstr>
      <vt:lpstr>Bees and the La Nouvelle Vague </vt:lpstr>
      <vt:lpstr>Supporting the G&amp;T: An ‘English model’ ?</vt:lpstr>
      <vt:lpstr>Supporting the G&amp;T: people (i)</vt:lpstr>
      <vt:lpstr>Supporting the G&amp;T: people (ii)</vt:lpstr>
      <vt:lpstr>Supporting the G&amp;T: people (iii)</vt:lpstr>
      <vt:lpstr>Supporting the G&amp;T: approach</vt:lpstr>
      <vt:lpstr>Supporting the G&amp;T: in-school activities</vt:lpstr>
      <vt:lpstr>Supporting the G&amp;T: structures (i)</vt:lpstr>
      <vt:lpstr>Supporting the G&amp;T: structures (ii)</vt:lpstr>
      <vt:lpstr>Supporting the G&amp;T: structures (iii)</vt:lpstr>
      <vt:lpstr>Resources</vt:lpstr>
      <vt:lpstr>Over to you….</vt:lpstr>
    </vt:vector>
  </TitlesOfParts>
  <Company>University of Warwick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Cullen, Stephen</dc:creator>
  <cp:lastModifiedBy>Helen Hewitt</cp:lastModifiedBy>
  <cp:revision>120</cp:revision>
  <cp:lastPrinted>2015-02-20T15:54:32Z</cp:lastPrinted>
  <dcterms:created xsi:type="dcterms:W3CDTF">2015-02-19T17:44:36Z</dcterms:created>
  <dcterms:modified xsi:type="dcterms:W3CDTF">2016-04-28T13:44:04Z</dcterms:modified>
</cp:coreProperties>
</file>