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7" r:id="rId2"/>
    <p:sldId id="258" r:id="rId3"/>
    <p:sldId id="259" r:id="rId4"/>
    <p:sldId id="262" r:id="rId5"/>
    <p:sldId id="263" r:id="rId6"/>
    <p:sldId id="260" r:id="rId7"/>
    <p:sldId id="261" r:id="rId8"/>
    <p:sldId id="264" r:id="rId9"/>
    <p:sldId id="265" r:id="rId10"/>
    <p:sldId id="266" r:id="rId11"/>
    <p:sldId id="267" r:id="rId12"/>
    <p:sldId id="268" r:id="rId13"/>
    <p:sldId id="269" r:id="rId14"/>
    <p:sldId id="270" r:id="rId15"/>
    <p:sldId id="272" r:id="rId16"/>
    <p:sldId id="271" r:id="rId17"/>
    <p:sldId id="274" r:id="rId18"/>
    <p:sldId id="278" r:id="rId19"/>
    <p:sldId id="279" r:id="rId20"/>
    <p:sldId id="275" r:id="rId21"/>
    <p:sldId id="276" r:id="rId22"/>
    <p:sldId id="277"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0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09"/>
          </a:xfrm>
          <a:prstGeom prst="rect">
            <a:avLst/>
          </a:prstGeom>
        </p:spPr>
        <p:txBody>
          <a:bodyPr vert="horz" lIns="91440" tIns="45720" rIns="91440" bIns="45720" rtlCol="0"/>
          <a:lstStyle>
            <a:lvl1pPr algn="r">
              <a:defRPr sz="1200"/>
            </a:lvl1pPr>
          </a:lstStyle>
          <a:p>
            <a:fld id="{F3E3671D-A673-451D-B6A1-BD1F09A07F3F}" type="datetimeFigureOut">
              <a:rPr lang="en-GB" smtClean="0"/>
              <a:t>28/04/2016</a:t>
            </a:fld>
            <a:endParaRPr lang="en-GB"/>
          </a:p>
        </p:txBody>
      </p:sp>
      <p:sp>
        <p:nvSpPr>
          <p:cNvPr id="4" name="Footer Placeholder 3"/>
          <p:cNvSpPr>
            <a:spLocks noGrp="1"/>
          </p:cNvSpPr>
          <p:nvPr>
            <p:ph type="ftr" sz="quarter" idx="2"/>
          </p:nvPr>
        </p:nvSpPr>
        <p:spPr>
          <a:xfrm>
            <a:off x="0" y="9428242"/>
            <a:ext cx="2946400" cy="49680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242"/>
            <a:ext cx="2946400" cy="496809"/>
          </a:xfrm>
          <a:prstGeom prst="rect">
            <a:avLst/>
          </a:prstGeom>
        </p:spPr>
        <p:txBody>
          <a:bodyPr vert="horz" lIns="91440" tIns="45720" rIns="91440" bIns="45720" rtlCol="0" anchor="b"/>
          <a:lstStyle>
            <a:lvl1pPr algn="r">
              <a:defRPr sz="1200"/>
            </a:lvl1pPr>
          </a:lstStyle>
          <a:p>
            <a:fld id="{7A676142-0422-49C6-8027-EB6F2D23AAD1}" type="slidenum">
              <a:rPr lang="en-GB" smtClean="0"/>
              <a:t>‹#›</a:t>
            </a:fld>
            <a:endParaRPr lang="en-GB"/>
          </a:p>
        </p:txBody>
      </p:sp>
    </p:spTree>
    <p:extLst>
      <p:ext uri="{BB962C8B-B14F-4D97-AF65-F5344CB8AC3E}">
        <p14:creationId xmlns:p14="http://schemas.microsoft.com/office/powerpoint/2010/main" val="15950832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332184/RB357_-_CANparent_trial_evaluation_final_report__Research_Brief_08_07_14.pdf" TargetMode="External"/><Relationship Id="rId2" Type="http://schemas.openxmlformats.org/officeDocument/2006/relationships/hyperlink" Target="https://www.gov.uk/government/publications/canparent-trial-evaluation-final-report" TargetMode="External"/><Relationship Id="rId1" Type="http://schemas.openxmlformats.org/officeDocument/2006/relationships/slideLayout" Target="../slideLayouts/slideLayout2.xml"/><Relationship Id="rId5" Type="http://schemas.openxmlformats.org/officeDocument/2006/relationships/hyperlink" Target="https://www.gov.uk/government/publications/canparent-trial-evaluation-first-interim-report" TargetMode="External"/><Relationship Id="rId4" Type="http://schemas.openxmlformats.org/officeDocument/2006/relationships/hyperlink" Target="https://www.gov.uk/government/publications/canparent-trial-evaluation-second-interim-repor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a:xfrm>
            <a:off x="323850" y="1844675"/>
            <a:ext cx="8362950" cy="4013200"/>
          </a:xfrm>
        </p:spPr>
        <p:txBody>
          <a:bodyPr>
            <a:normAutofit fontScale="92500" lnSpcReduction="20000"/>
          </a:bodyPr>
          <a:lstStyle/>
          <a:p>
            <a:pPr algn="ctr" eaLnBrk="1" hangingPunct="1">
              <a:buFontTx/>
              <a:buNone/>
            </a:pPr>
            <a:r>
              <a:rPr lang="en-GB" b="1" dirty="0" smtClean="0">
                <a:latin typeface="Helvetica" charset="0"/>
              </a:rPr>
              <a:t>Introducing markets into parenting support education – emergent issues from ‘CANparent’, a major UK government initiative, 2012-2014</a:t>
            </a:r>
          </a:p>
          <a:p>
            <a:pPr algn="ctr" eaLnBrk="1" hangingPunct="1">
              <a:buFontTx/>
              <a:buNone/>
            </a:pPr>
            <a:endParaRPr lang="en-GB" sz="2000" dirty="0" smtClean="0">
              <a:latin typeface="Helvetica" charset="0"/>
            </a:endParaRPr>
          </a:p>
          <a:p>
            <a:pPr algn="ctr" eaLnBrk="1" hangingPunct="1">
              <a:buFontTx/>
              <a:buNone/>
            </a:pPr>
            <a:r>
              <a:rPr lang="en-GB" sz="2000" dirty="0" smtClean="0">
                <a:latin typeface="Helvetica" charset="0"/>
              </a:rPr>
              <a:t>ECER, Porto, Wednesday 3rd September, 2014.</a:t>
            </a:r>
          </a:p>
          <a:p>
            <a:pPr algn="ctr" eaLnBrk="1" hangingPunct="1">
              <a:buFontTx/>
              <a:buNone/>
            </a:pPr>
            <a:endParaRPr lang="en-GB" sz="2000" dirty="0" smtClean="0">
              <a:latin typeface="Helvetica" charset="0"/>
            </a:endParaRPr>
          </a:p>
          <a:p>
            <a:pPr algn="ctr" eaLnBrk="1" hangingPunct="1">
              <a:buFontTx/>
              <a:buNone/>
            </a:pPr>
            <a:r>
              <a:rPr lang="en-GB" sz="1800" dirty="0" smtClean="0">
                <a:latin typeface="Helvetica" charset="0"/>
              </a:rPr>
              <a:t>Stephen M. Cullen</a:t>
            </a:r>
          </a:p>
          <a:p>
            <a:pPr algn="ctr" eaLnBrk="1" hangingPunct="1">
              <a:buFontTx/>
              <a:buNone/>
            </a:pPr>
            <a:r>
              <a:rPr lang="en-GB" sz="1800" dirty="0" smtClean="0">
                <a:latin typeface="Helvetica" charset="0"/>
              </a:rPr>
              <a:t>Mairi-Ann Cullen</a:t>
            </a:r>
          </a:p>
          <a:p>
            <a:pPr algn="ctr" eaLnBrk="1" hangingPunct="1">
              <a:buFontTx/>
              <a:buNone/>
            </a:pPr>
            <a:r>
              <a:rPr lang="en-GB" sz="1800" dirty="0" smtClean="0">
                <a:latin typeface="Helvetica" charset="0"/>
              </a:rPr>
              <a:t>The Centre for Educational Development, Appraisal &amp; Research (CEDAR),</a:t>
            </a:r>
          </a:p>
          <a:p>
            <a:pPr algn="ctr" eaLnBrk="1" hangingPunct="1">
              <a:buFontTx/>
              <a:buNone/>
            </a:pPr>
            <a:r>
              <a:rPr lang="en-GB" sz="1800" dirty="0" smtClean="0">
                <a:latin typeface="Helvetica" charset="0"/>
              </a:rPr>
              <a:t>The University of Warwick,</a:t>
            </a:r>
          </a:p>
          <a:p>
            <a:pPr algn="ctr" eaLnBrk="1" hangingPunct="1">
              <a:buFontTx/>
              <a:buNone/>
            </a:pPr>
            <a:r>
              <a:rPr lang="en-GB" sz="1800" dirty="0" smtClean="0">
                <a:latin typeface="Helvetica" charset="0"/>
              </a:rPr>
              <a:t>England.</a:t>
            </a:r>
          </a:p>
        </p:txBody>
      </p:sp>
      <p:pic>
        <p:nvPicPr>
          <p:cNvPr id="205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94413"/>
            <a:ext cx="9144000"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LOG00101"/>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6804025" y="274638"/>
            <a:ext cx="1944688" cy="1425575"/>
          </a:xfrm>
          <a:noFill/>
        </p:spPr>
      </p:pic>
    </p:spTree>
    <p:extLst>
      <p:ext uri="{BB962C8B-B14F-4D97-AF65-F5344CB8AC3E}">
        <p14:creationId xmlns:p14="http://schemas.microsoft.com/office/powerpoint/2010/main" val="527768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Nature &amp; limitations of the CANp ‘market’</a:t>
            </a:r>
            <a:endParaRPr lang="en-GB" sz="2800" b="1"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GB" sz="2400" dirty="0" smtClean="0">
                <a:solidFill>
                  <a:srgbClr val="0070C0"/>
                </a:solidFill>
              </a:rPr>
              <a:t>There were clear market elements, particularly on the </a:t>
            </a:r>
            <a:r>
              <a:rPr lang="en-GB" sz="2400" dirty="0" smtClean="0"/>
              <a:t>‘buyers’ (i.e. demand) side. All parents potentially had access </a:t>
            </a:r>
            <a:r>
              <a:rPr lang="en-GB" sz="2400" dirty="0" smtClean="0">
                <a:solidFill>
                  <a:srgbClr val="0070C0"/>
                </a:solidFill>
              </a:rPr>
              <a:t>to a voucher &amp; could redeem it for any CANp class on offer. </a:t>
            </a:r>
            <a:r>
              <a:rPr lang="en-GB" sz="2400" dirty="0" smtClean="0"/>
              <a:t>(They were not, however, allocating their resources by this, as </a:t>
            </a:r>
            <a:r>
              <a:rPr lang="en-GB" sz="2400" dirty="0" smtClean="0">
                <a:solidFill>
                  <a:srgbClr val="0070C0"/>
                </a:solidFill>
              </a:rPr>
              <a:t>the voucher could only be exchanged for a CANp class).</a:t>
            </a:r>
          </a:p>
          <a:p>
            <a:pPr marL="0" indent="0">
              <a:buNone/>
            </a:pPr>
            <a:endParaRPr lang="en-GB" sz="2400" dirty="0" smtClean="0">
              <a:solidFill>
                <a:srgbClr val="0070C0"/>
              </a:solidFill>
            </a:endParaRPr>
          </a:p>
          <a:p>
            <a:r>
              <a:rPr lang="en-GB" dirty="0" smtClean="0"/>
              <a:t>However, on the supply side, matters were </a:t>
            </a:r>
            <a:r>
              <a:rPr lang="en-GB" dirty="0" smtClean="0">
                <a:solidFill>
                  <a:srgbClr val="0070C0"/>
                </a:solidFill>
              </a:rPr>
              <a:t>less clear, and issues emerged in relation to </a:t>
            </a:r>
            <a:r>
              <a:rPr lang="en-GB" dirty="0" smtClean="0"/>
              <a:t>the</a:t>
            </a:r>
            <a:r>
              <a:rPr lang="en-GB" dirty="0" smtClean="0">
                <a:solidFill>
                  <a:srgbClr val="0070C0"/>
                </a:solidFill>
              </a:rPr>
              <a:t> </a:t>
            </a:r>
            <a:r>
              <a:rPr lang="en-GB" dirty="0" smtClean="0"/>
              <a:t>provision of evidence based parenting </a:t>
            </a:r>
            <a:r>
              <a:rPr lang="en-GB" dirty="0" smtClean="0">
                <a:solidFill>
                  <a:srgbClr val="0070C0"/>
                </a:solidFill>
              </a:rPr>
              <a:t>support in response to a market-like system. </a:t>
            </a:r>
            <a:r>
              <a:rPr lang="en-GB" i="1" dirty="0" smtClean="0"/>
              <a:t>This is the focus here</a:t>
            </a:r>
            <a:r>
              <a:rPr lang="en-GB" dirty="0" smtClean="0"/>
              <a:t>.</a:t>
            </a:r>
            <a:endParaRPr lang="en-GB" dirty="0"/>
          </a:p>
        </p:txBody>
      </p:sp>
    </p:spTree>
    <p:extLst>
      <p:ext uri="{BB962C8B-B14F-4D97-AF65-F5344CB8AC3E}">
        <p14:creationId xmlns:p14="http://schemas.microsoft.com/office/powerpoint/2010/main" val="2289710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Parenting class providers &amp; the CANp model (</a:t>
            </a:r>
            <a:r>
              <a:rPr lang="en-GB" sz="3600" dirty="0" err="1" smtClean="0"/>
              <a:t>i</a:t>
            </a:r>
            <a:r>
              <a:rPr lang="en-GB" sz="3600" dirty="0" smtClean="0"/>
              <a:t>)</a:t>
            </a:r>
            <a:endParaRPr lang="en-GB" sz="3600" dirty="0"/>
          </a:p>
        </p:txBody>
      </p:sp>
      <p:sp>
        <p:nvSpPr>
          <p:cNvPr id="3" name="Content Placeholder 2"/>
          <p:cNvSpPr>
            <a:spLocks noGrp="1"/>
          </p:cNvSpPr>
          <p:nvPr>
            <p:ph idx="1"/>
          </p:nvPr>
        </p:nvSpPr>
        <p:spPr>
          <a:xfrm>
            <a:off x="457200" y="1371600"/>
            <a:ext cx="8229600" cy="4754563"/>
          </a:xfrm>
        </p:spPr>
        <p:txBody>
          <a:bodyPr/>
          <a:lstStyle/>
          <a:p>
            <a:r>
              <a:rPr lang="en-GB" sz="2400" dirty="0" smtClean="0"/>
              <a:t>The </a:t>
            </a:r>
            <a:r>
              <a:rPr lang="en-GB" sz="2400" b="1" i="1" dirty="0" smtClean="0">
                <a:solidFill>
                  <a:srgbClr val="0070C0"/>
                </a:solidFill>
              </a:rPr>
              <a:t>evidence base </a:t>
            </a:r>
            <a:r>
              <a:rPr lang="en-GB" sz="2400" dirty="0" smtClean="0"/>
              <a:t>here:</a:t>
            </a:r>
          </a:p>
          <a:p>
            <a:pPr lvl="1"/>
            <a:r>
              <a:rPr lang="en-GB" sz="2000" dirty="0" smtClean="0"/>
              <a:t>Qualitative research undertaken with the lead personnel of the 14 providers.</a:t>
            </a:r>
          </a:p>
          <a:p>
            <a:pPr lvl="1"/>
            <a:r>
              <a:rPr lang="en-GB" sz="2000" dirty="0" smtClean="0">
                <a:solidFill>
                  <a:srgbClr val="0070C0"/>
                </a:solidFill>
              </a:rPr>
              <a:t>The leads were interviewed at 3 stages (Time 1, 2 &amp; 3) in the trial – summer 2012, February 2013, Nov/Dec 2013).</a:t>
            </a:r>
          </a:p>
          <a:p>
            <a:pPr lvl="1"/>
            <a:r>
              <a:rPr lang="en-GB" sz="2000" dirty="0" smtClean="0"/>
              <a:t>The </a:t>
            </a:r>
            <a:r>
              <a:rPr lang="en-GB" sz="2400" b="1" dirty="0" smtClean="0"/>
              <a:t>42</a:t>
            </a:r>
            <a:r>
              <a:rPr lang="en-GB" sz="2000" dirty="0" smtClean="0"/>
              <a:t> interviews were conducted by telephone or face to face, recorded (with informed consent) &amp; fully transcribed. The interviews were semi-structured &amp; analysed by thematic analysis.</a:t>
            </a:r>
          </a:p>
          <a:p>
            <a:pPr lvl="1"/>
            <a:r>
              <a:rPr lang="en-GB" sz="2000" dirty="0" smtClean="0">
                <a:solidFill>
                  <a:srgbClr val="0070C0"/>
                </a:solidFill>
              </a:rPr>
              <a:t>The transcriptions were coded individually against pre-determined themes (deductive analysis) &amp; emergent themes revealed by transcription analysis (inductive analysis).</a:t>
            </a:r>
          </a:p>
          <a:p>
            <a:pPr lvl="1"/>
            <a:r>
              <a:rPr lang="en-GB" sz="2000" dirty="0" smtClean="0"/>
              <a:t> The development of the coding system was an iterative process.</a:t>
            </a:r>
          </a:p>
          <a:p>
            <a:pPr lvl="1"/>
            <a:endParaRPr lang="en-GB" dirty="0"/>
          </a:p>
        </p:txBody>
      </p:sp>
    </p:spTree>
    <p:extLst>
      <p:ext uri="{BB962C8B-B14F-4D97-AF65-F5344CB8AC3E}">
        <p14:creationId xmlns:p14="http://schemas.microsoft.com/office/powerpoint/2010/main" val="203360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Parenting class providers &amp; the CANp model (</a:t>
            </a:r>
            <a:r>
              <a:rPr lang="en-GB" sz="3200" dirty="0" smtClean="0"/>
              <a:t>ii)</a:t>
            </a:r>
            <a:endParaRPr lang="en-GB" sz="3200" dirty="0"/>
          </a:p>
        </p:txBody>
      </p:sp>
      <p:sp>
        <p:nvSpPr>
          <p:cNvPr id="3" name="Content Placeholder 2"/>
          <p:cNvSpPr>
            <a:spLocks noGrp="1"/>
          </p:cNvSpPr>
          <p:nvPr>
            <p:ph idx="1"/>
          </p:nvPr>
        </p:nvSpPr>
        <p:spPr>
          <a:xfrm>
            <a:off x="457200" y="1447800"/>
            <a:ext cx="8229600" cy="4678363"/>
          </a:xfrm>
        </p:spPr>
        <p:txBody>
          <a:bodyPr>
            <a:normAutofit/>
          </a:bodyPr>
          <a:lstStyle/>
          <a:p>
            <a:pPr marL="0" indent="0">
              <a:buNone/>
            </a:pPr>
            <a:r>
              <a:rPr lang="en-GB" sz="2800" b="1" i="1" dirty="0" smtClean="0">
                <a:solidFill>
                  <a:srgbClr val="0070C0"/>
                </a:solidFill>
              </a:rPr>
              <a:t>Considering three areas:</a:t>
            </a:r>
          </a:p>
          <a:p>
            <a:pPr marL="571500" indent="-571500">
              <a:buFont typeface="+mj-lt"/>
              <a:buAutoNum type="alphaLcParenR"/>
            </a:pPr>
            <a:r>
              <a:rPr lang="en-GB" dirty="0" smtClean="0"/>
              <a:t>Providers’ approaches to universal parenting </a:t>
            </a:r>
            <a:r>
              <a:rPr lang="en-GB" dirty="0" smtClean="0">
                <a:solidFill>
                  <a:srgbClr val="0070C0"/>
                </a:solidFill>
              </a:rPr>
              <a:t>support, both non-market &amp; market.</a:t>
            </a:r>
          </a:p>
          <a:p>
            <a:pPr marL="571500" indent="-571500">
              <a:buFont typeface="+mj-lt"/>
              <a:buAutoNum type="alphaLcParenR"/>
            </a:pPr>
            <a:r>
              <a:rPr lang="en-GB" dirty="0" smtClean="0"/>
              <a:t>Barriers &amp; opportunities in relation to market </a:t>
            </a:r>
            <a:r>
              <a:rPr lang="en-GB" dirty="0" smtClean="0">
                <a:solidFill>
                  <a:srgbClr val="0070C0"/>
                </a:solidFill>
              </a:rPr>
              <a:t>provision of parenting classes in CANparent.</a:t>
            </a:r>
          </a:p>
          <a:p>
            <a:pPr marL="571500" indent="-571500">
              <a:buFont typeface="+mj-lt"/>
              <a:buAutoNum type="alphaLcParenR"/>
            </a:pPr>
            <a:r>
              <a:rPr lang="en-GB" dirty="0" smtClean="0"/>
              <a:t>Future pathways for universal parenting </a:t>
            </a:r>
            <a:r>
              <a:rPr lang="en-GB" dirty="0" smtClean="0">
                <a:solidFill>
                  <a:srgbClr val="0070C0"/>
                </a:solidFill>
              </a:rPr>
              <a:t>support education in relation to CANparent </a:t>
            </a:r>
            <a:r>
              <a:rPr lang="en-GB" dirty="0" smtClean="0"/>
              <a:t>findings</a:t>
            </a:r>
            <a:r>
              <a:rPr lang="en-GB" sz="2800" dirty="0" smtClean="0"/>
              <a:t>.</a:t>
            </a:r>
            <a:endParaRPr lang="en-GB" sz="2800" dirty="0"/>
          </a:p>
        </p:txBody>
      </p:sp>
    </p:spTree>
    <p:extLst>
      <p:ext uri="{BB962C8B-B14F-4D97-AF65-F5344CB8AC3E}">
        <p14:creationId xmlns:p14="http://schemas.microsoft.com/office/powerpoint/2010/main" val="3488998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a:bodyPr>
          <a:lstStyle/>
          <a:p>
            <a:r>
              <a:rPr lang="en-GB" sz="2800" dirty="0"/>
              <a:t>Providers’ </a:t>
            </a:r>
            <a:r>
              <a:rPr lang="en-GB" sz="2800" b="1" i="1" dirty="0" smtClean="0">
                <a:solidFill>
                  <a:srgbClr val="0070C0"/>
                </a:solidFill>
              </a:rPr>
              <a:t>initial</a:t>
            </a:r>
            <a:r>
              <a:rPr lang="en-GB" sz="2800" dirty="0" smtClean="0"/>
              <a:t> (Time 1) view of universal </a:t>
            </a:r>
            <a:r>
              <a:rPr lang="en-GB" sz="2800" dirty="0"/>
              <a:t>parenting support, both non-market &amp; </a:t>
            </a:r>
            <a:r>
              <a:rPr lang="en-GB" sz="2800" dirty="0" smtClean="0"/>
              <a:t>market (</a:t>
            </a:r>
            <a:r>
              <a:rPr lang="en-GB" sz="2800" dirty="0" err="1" smtClean="0"/>
              <a:t>i</a:t>
            </a:r>
            <a:r>
              <a:rPr lang="en-GB" sz="2800" dirty="0" smtClean="0"/>
              <a:t>)</a:t>
            </a:r>
            <a:endParaRPr lang="en-GB" sz="2800" dirty="0"/>
          </a:p>
        </p:txBody>
      </p:sp>
      <p:sp>
        <p:nvSpPr>
          <p:cNvPr id="3" name="Content Placeholder 2"/>
          <p:cNvSpPr>
            <a:spLocks noGrp="1"/>
          </p:cNvSpPr>
          <p:nvPr>
            <p:ph idx="1"/>
          </p:nvPr>
        </p:nvSpPr>
        <p:spPr>
          <a:xfrm>
            <a:off x="457200" y="2209800"/>
            <a:ext cx="8229600" cy="3916363"/>
          </a:xfrm>
        </p:spPr>
        <p:txBody>
          <a:bodyPr>
            <a:normAutofit/>
          </a:bodyPr>
          <a:lstStyle/>
          <a:p>
            <a:r>
              <a:rPr lang="en-GB" sz="2800" dirty="0" smtClean="0">
                <a:solidFill>
                  <a:srgbClr val="0070C0"/>
                </a:solidFill>
              </a:rPr>
              <a:t>Typically, the providers’ had delivered parenting support that </a:t>
            </a:r>
            <a:r>
              <a:rPr lang="en-GB" sz="2800" dirty="0" smtClean="0"/>
              <a:t>was free at the point of delivery, with costs being met by </a:t>
            </a:r>
            <a:r>
              <a:rPr lang="en-GB" sz="2800" dirty="0" smtClean="0">
                <a:solidFill>
                  <a:srgbClr val="0070C0"/>
                </a:solidFill>
              </a:rPr>
              <a:t>grants, or providers’ core funding</a:t>
            </a:r>
            <a:r>
              <a:rPr lang="en-GB" sz="2800" dirty="0" smtClean="0"/>
              <a:t>.</a:t>
            </a:r>
          </a:p>
          <a:p>
            <a:r>
              <a:rPr lang="en-GB" sz="2800" dirty="0" smtClean="0"/>
              <a:t>This background and attitude to the provision of what was </a:t>
            </a:r>
            <a:r>
              <a:rPr lang="en-GB" sz="2800" dirty="0" smtClean="0">
                <a:solidFill>
                  <a:srgbClr val="0070C0"/>
                </a:solidFill>
              </a:rPr>
              <a:t>seen to be an educational, or health, service, impacted on </a:t>
            </a:r>
            <a:r>
              <a:rPr lang="en-GB" sz="2800" dirty="0" smtClean="0"/>
              <a:t>providers’ readiness to engage with the CANparent ‘market’.</a:t>
            </a:r>
          </a:p>
        </p:txBody>
      </p:sp>
    </p:spTree>
    <p:extLst>
      <p:ext uri="{BB962C8B-B14F-4D97-AF65-F5344CB8AC3E}">
        <p14:creationId xmlns:p14="http://schemas.microsoft.com/office/powerpoint/2010/main" val="531623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GB" sz="2400" dirty="0"/>
              <a:t>Providers’ </a:t>
            </a:r>
            <a:r>
              <a:rPr lang="en-GB" sz="2400" b="1" i="1" dirty="0" smtClean="0">
                <a:solidFill>
                  <a:srgbClr val="0070C0"/>
                </a:solidFill>
              </a:rPr>
              <a:t>initial</a:t>
            </a:r>
            <a:r>
              <a:rPr lang="en-GB" sz="2400" dirty="0" smtClean="0"/>
              <a:t>  (Time 1) view of universal </a:t>
            </a:r>
            <a:r>
              <a:rPr lang="en-GB" sz="2400" dirty="0"/>
              <a:t>parenting support, both non-market &amp; market (</a:t>
            </a:r>
            <a:r>
              <a:rPr lang="en-GB" sz="2400" dirty="0" smtClean="0"/>
              <a:t>ii)</a:t>
            </a:r>
            <a:endParaRPr lang="en-GB" sz="2400" dirty="0"/>
          </a:p>
        </p:txBody>
      </p:sp>
      <p:sp>
        <p:nvSpPr>
          <p:cNvPr id="3" name="Content Placeholder 2"/>
          <p:cNvSpPr>
            <a:spLocks noGrp="1"/>
          </p:cNvSpPr>
          <p:nvPr>
            <p:ph idx="1"/>
          </p:nvPr>
        </p:nvSpPr>
        <p:spPr/>
        <p:txBody>
          <a:bodyPr>
            <a:normAutofit fontScale="92500" lnSpcReduction="10000"/>
          </a:bodyPr>
          <a:lstStyle/>
          <a:p>
            <a:r>
              <a:rPr lang="en-GB" sz="2400" dirty="0">
                <a:solidFill>
                  <a:srgbClr val="0070C0"/>
                </a:solidFill>
              </a:rPr>
              <a:t>Although all the </a:t>
            </a:r>
            <a:r>
              <a:rPr lang="en-GB" sz="2400" dirty="0" smtClean="0">
                <a:solidFill>
                  <a:srgbClr val="0070C0"/>
                </a:solidFill>
              </a:rPr>
              <a:t>providers </a:t>
            </a:r>
            <a:r>
              <a:rPr lang="en-GB" sz="2400" dirty="0">
                <a:solidFill>
                  <a:srgbClr val="0070C0"/>
                </a:solidFill>
              </a:rPr>
              <a:t>actively sought to be involved in </a:t>
            </a:r>
            <a:r>
              <a:rPr lang="en-GB" sz="2400" dirty="0"/>
              <a:t>the CANparent trial, few were aligned with market provision </a:t>
            </a:r>
            <a:r>
              <a:rPr lang="en-GB" sz="2400" dirty="0">
                <a:solidFill>
                  <a:srgbClr val="0070C0"/>
                </a:solidFill>
              </a:rPr>
              <a:t>at the beginning.</a:t>
            </a:r>
          </a:p>
          <a:p>
            <a:r>
              <a:rPr lang="en-GB" sz="2400" dirty="0" smtClean="0"/>
              <a:t>The majority did not have a predominantly market-orientated </a:t>
            </a:r>
            <a:r>
              <a:rPr lang="en-GB" sz="2400" dirty="0" smtClean="0">
                <a:solidFill>
                  <a:srgbClr val="0070C0"/>
                </a:solidFill>
              </a:rPr>
              <a:t>approach to parenting support as part of CANparent.</a:t>
            </a:r>
          </a:p>
          <a:p>
            <a:r>
              <a:rPr lang="en-GB" sz="2400" dirty="0" smtClean="0"/>
              <a:t>Other motivations at the outset included:</a:t>
            </a:r>
            <a:endParaRPr lang="en-GB" sz="2000" dirty="0"/>
          </a:p>
          <a:p>
            <a:pPr lvl="1"/>
            <a:r>
              <a:rPr lang="en-GB" sz="2400" dirty="0">
                <a:solidFill>
                  <a:srgbClr val="0070C0"/>
                </a:solidFill>
              </a:rPr>
              <a:t>d</a:t>
            </a:r>
            <a:r>
              <a:rPr lang="en-GB" sz="2400" dirty="0" smtClean="0">
                <a:solidFill>
                  <a:srgbClr val="0070C0"/>
                </a:solidFill>
              </a:rPr>
              <a:t>efensive strategies to protect providers’ existing provision </a:t>
            </a:r>
            <a:r>
              <a:rPr lang="en-GB" sz="2400" dirty="0" smtClean="0"/>
              <a:t>against new entrants</a:t>
            </a:r>
          </a:p>
          <a:p>
            <a:pPr lvl="1"/>
            <a:r>
              <a:rPr lang="en-GB" sz="2400" dirty="0">
                <a:solidFill>
                  <a:srgbClr val="0070C0"/>
                </a:solidFill>
              </a:rPr>
              <a:t>d</a:t>
            </a:r>
            <a:r>
              <a:rPr lang="en-GB" sz="2400" dirty="0" smtClean="0">
                <a:solidFill>
                  <a:srgbClr val="0070C0"/>
                </a:solidFill>
              </a:rPr>
              <a:t>esire to acquire government recognition</a:t>
            </a:r>
          </a:p>
          <a:p>
            <a:pPr lvl="1"/>
            <a:r>
              <a:rPr lang="en-GB" sz="2400" dirty="0"/>
              <a:t>u</a:t>
            </a:r>
            <a:r>
              <a:rPr lang="en-GB" sz="2400" dirty="0" smtClean="0"/>
              <a:t>sing CANparent as part of a wider strategy</a:t>
            </a:r>
          </a:p>
          <a:p>
            <a:pPr lvl="1"/>
            <a:r>
              <a:rPr lang="en-GB" sz="2400" dirty="0">
                <a:solidFill>
                  <a:srgbClr val="0070C0"/>
                </a:solidFill>
              </a:rPr>
              <a:t>u</a:t>
            </a:r>
            <a:r>
              <a:rPr lang="en-GB" sz="2400" dirty="0" smtClean="0">
                <a:solidFill>
                  <a:srgbClr val="0070C0"/>
                </a:solidFill>
              </a:rPr>
              <a:t>sing CANparent as a trial space to try new </a:t>
            </a:r>
            <a:r>
              <a:rPr lang="en-GB" sz="2400" dirty="0" smtClean="0"/>
              <a:t>methods/forms of provision</a:t>
            </a:r>
          </a:p>
          <a:p>
            <a:pPr lvl="1"/>
            <a:r>
              <a:rPr lang="en-GB" sz="2400" dirty="0"/>
              <a:t>s</a:t>
            </a:r>
            <a:r>
              <a:rPr lang="en-GB" sz="2400" dirty="0" smtClean="0"/>
              <a:t>upport for universal provision.</a:t>
            </a:r>
          </a:p>
        </p:txBody>
      </p:sp>
    </p:spTree>
    <p:extLst>
      <p:ext uri="{BB962C8B-B14F-4D97-AF65-F5344CB8AC3E}">
        <p14:creationId xmlns:p14="http://schemas.microsoft.com/office/powerpoint/2010/main" val="3037884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Providers’ </a:t>
            </a:r>
            <a:r>
              <a:rPr lang="en-GB" sz="2400" b="1" i="1" dirty="0" smtClean="0">
                <a:solidFill>
                  <a:srgbClr val="0070C0"/>
                </a:solidFill>
              </a:rPr>
              <a:t>developing</a:t>
            </a:r>
            <a:r>
              <a:rPr lang="en-GB" sz="2400" dirty="0" smtClean="0"/>
              <a:t> </a:t>
            </a:r>
            <a:r>
              <a:rPr lang="en-GB" sz="2400" dirty="0"/>
              <a:t>(Time </a:t>
            </a:r>
            <a:r>
              <a:rPr lang="en-GB" sz="2400" dirty="0" smtClean="0"/>
              <a:t>2) view of universal </a:t>
            </a:r>
            <a:r>
              <a:rPr lang="en-GB" sz="2400" dirty="0"/>
              <a:t>parenting support, both non-market &amp; market (</a:t>
            </a:r>
            <a:r>
              <a:rPr lang="en-GB" sz="2400" dirty="0" err="1" smtClean="0"/>
              <a:t>i</a:t>
            </a:r>
            <a:r>
              <a:rPr lang="en-GB" sz="2400" dirty="0" smtClean="0"/>
              <a:t>)</a:t>
            </a:r>
            <a:endParaRPr lang="en-GB" sz="2400" dirty="0"/>
          </a:p>
        </p:txBody>
      </p:sp>
      <p:sp>
        <p:nvSpPr>
          <p:cNvPr id="3" name="Content Placeholder 2"/>
          <p:cNvSpPr>
            <a:spLocks noGrp="1"/>
          </p:cNvSpPr>
          <p:nvPr>
            <p:ph idx="1"/>
          </p:nvPr>
        </p:nvSpPr>
        <p:spPr/>
        <p:txBody>
          <a:bodyPr>
            <a:normAutofit lnSpcReduction="10000"/>
          </a:bodyPr>
          <a:lstStyle/>
          <a:p>
            <a:r>
              <a:rPr lang="en-GB" sz="2400" dirty="0" smtClean="0">
                <a:solidFill>
                  <a:srgbClr val="0070C0"/>
                </a:solidFill>
              </a:rPr>
              <a:t>Only a minority of provider accepted the attempt to create a </a:t>
            </a:r>
            <a:r>
              <a:rPr lang="en-GB" sz="2400" dirty="0" smtClean="0"/>
              <a:t>market.</a:t>
            </a:r>
          </a:p>
          <a:p>
            <a:r>
              <a:rPr lang="en-GB" sz="2400" dirty="0" smtClean="0">
                <a:solidFill>
                  <a:srgbClr val="0070C0"/>
                </a:solidFill>
              </a:rPr>
              <a:t>The majority of providers were resistant to the trial’s version </a:t>
            </a:r>
            <a:r>
              <a:rPr lang="en-GB" sz="2400" dirty="0" smtClean="0"/>
              <a:t>of marketised provision.</a:t>
            </a:r>
          </a:p>
          <a:p>
            <a:r>
              <a:rPr lang="en-GB" sz="2400" dirty="0" smtClean="0">
                <a:solidFill>
                  <a:srgbClr val="0070C0"/>
                </a:solidFill>
              </a:rPr>
              <a:t>There was criticism of constraints, e.g., targets, numbers of </a:t>
            </a:r>
            <a:r>
              <a:rPr lang="en-GB" sz="2400" dirty="0" smtClean="0"/>
              <a:t>providers, which had been set in a non-market fashion.</a:t>
            </a:r>
          </a:p>
          <a:p>
            <a:r>
              <a:rPr lang="en-GB" sz="2400" dirty="0" smtClean="0">
                <a:solidFill>
                  <a:srgbClr val="0070C0"/>
                </a:solidFill>
              </a:rPr>
              <a:t>It was argued that collaboration rather than competition </a:t>
            </a:r>
            <a:r>
              <a:rPr lang="en-GB" sz="2400" dirty="0" smtClean="0"/>
              <a:t>might be a better way to ensure universal provision &amp; take up </a:t>
            </a:r>
            <a:r>
              <a:rPr lang="en-GB" sz="2400" dirty="0" smtClean="0">
                <a:solidFill>
                  <a:srgbClr val="0070C0"/>
                </a:solidFill>
              </a:rPr>
              <a:t>of that provision.</a:t>
            </a:r>
          </a:p>
          <a:p>
            <a:r>
              <a:rPr lang="en-GB" sz="2400" dirty="0" smtClean="0"/>
              <a:t>At Time 2 the majority of providers reported difficulties in </a:t>
            </a:r>
            <a:r>
              <a:rPr lang="en-GB" sz="2400" dirty="0" smtClean="0">
                <a:solidFill>
                  <a:srgbClr val="0070C0"/>
                </a:solidFill>
              </a:rPr>
              <a:t>making the transition from upfront funding to take-up driven </a:t>
            </a:r>
            <a:r>
              <a:rPr lang="en-GB" sz="2400" dirty="0" smtClean="0"/>
              <a:t>funding – i.e., the CANparent model.</a:t>
            </a:r>
            <a:endParaRPr lang="en-GB" sz="2400" dirty="0"/>
          </a:p>
        </p:txBody>
      </p:sp>
    </p:spTree>
    <p:extLst>
      <p:ext uri="{BB962C8B-B14F-4D97-AF65-F5344CB8AC3E}">
        <p14:creationId xmlns:p14="http://schemas.microsoft.com/office/powerpoint/2010/main" val="3172908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Providers’ </a:t>
            </a:r>
            <a:r>
              <a:rPr lang="en-GB" sz="2800" b="1" i="1" dirty="0" smtClean="0">
                <a:solidFill>
                  <a:srgbClr val="0070C0"/>
                </a:solidFill>
              </a:rPr>
              <a:t>final</a:t>
            </a:r>
            <a:r>
              <a:rPr lang="en-GB" sz="2800" dirty="0" smtClean="0"/>
              <a:t>  (Time 3) view of universal </a:t>
            </a:r>
            <a:r>
              <a:rPr lang="en-GB" sz="2800" dirty="0"/>
              <a:t>parenting support, both non-market &amp; market </a:t>
            </a:r>
            <a:r>
              <a:rPr lang="en-GB" sz="2800" dirty="0" smtClean="0"/>
              <a:t>(</a:t>
            </a:r>
            <a:r>
              <a:rPr lang="en-GB" sz="2800" dirty="0" err="1" smtClean="0"/>
              <a:t>i</a:t>
            </a:r>
            <a:r>
              <a:rPr lang="en-GB" sz="2800" dirty="0" smtClean="0"/>
              <a:t>)</a:t>
            </a:r>
            <a:endParaRPr lang="en-GB" sz="2800" dirty="0"/>
          </a:p>
        </p:txBody>
      </p:sp>
      <p:sp>
        <p:nvSpPr>
          <p:cNvPr id="3" name="Content Placeholder 2"/>
          <p:cNvSpPr>
            <a:spLocks noGrp="1"/>
          </p:cNvSpPr>
          <p:nvPr>
            <p:ph idx="1"/>
          </p:nvPr>
        </p:nvSpPr>
        <p:spPr>
          <a:xfrm>
            <a:off x="457200" y="1524000"/>
            <a:ext cx="8229600" cy="4602163"/>
          </a:xfrm>
        </p:spPr>
        <p:txBody>
          <a:bodyPr>
            <a:normAutofit lnSpcReduction="10000"/>
          </a:bodyPr>
          <a:lstStyle/>
          <a:p>
            <a:r>
              <a:rPr lang="en-GB" sz="2400" dirty="0" smtClean="0">
                <a:solidFill>
                  <a:srgbClr val="0070C0"/>
                </a:solidFill>
              </a:rPr>
              <a:t>During the course of the trial 2 of the 14 providers withdrew</a:t>
            </a:r>
            <a:r>
              <a:rPr lang="en-GB" sz="2400" dirty="0" smtClean="0"/>
              <a:t>.</a:t>
            </a:r>
          </a:p>
          <a:p>
            <a:r>
              <a:rPr lang="en-GB" sz="2400" dirty="0" smtClean="0"/>
              <a:t>The remaining 12 providers continued to support universal provision</a:t>
            </a:r>
            <a:r>
              <a:rPr lang="en-GB" sz="2400" dirty="0" smtClean="0">
                <a:solidFill>
                  <a:srgbClr val="0070C0"/>
                </a:solidFill>
              </a:rPr>
              <a:t> – strong, value-based reason for entering the ‘market’.</a:t>
            </a:r>
          </a:p>
          <a:p>
            <a:r>
              <a:rPr lang="en-GB" sz="2400" dirty="0" smtClean="0"/>
              <a:t>Universal provision was seen as a way of normalising </a:t>
            </a:r>
            <a:r>
              <a:rPr lang="en-GB" sz="2400" dirty="0" smtClean="0">
                <a:solidFill>
                  <a:srgbClr val="0070C0"/>
                </a:solidFill>
              </a:rPr>
              <a:t>parenting support, reducing stigma, &amp; enabling targeted </a:t>
            </a:r>
            <a:r>
              <a:rPr lang="en-GB" sz="2400" dirty="0" smtClean="0"/>
              <a:t>provision to be more focused.</a:t>
            </a:r>
          </a:p>
          <a:p>
            <a:r>
              <a:rPr lang="en-GB" sz="2400" dirty="0" smtClean="0">
                <a:solidFill>
                  <a:srgbClr val="0070C0"/>
                </a:solidFill>
              </a:rPr>
              <a:t>There continued to be problems related to a market approach </a:t>
            </a:r>
            <a:r>
              <a:rPr lang="en-GB" sz="2400" dirty="0" smtClean="0"/>
              <a:t>– with continued resistance to the idea of direct selling to </a:t>
            </a:r>
            <a:r>
              <a:rPr lang="en-GB" sz="2400" dirty="0" smtClean="0">
                <a:solidFill>
                  <a:srgbClr val="0070C0"/>
                </a:solidFill>
              </a:rPr>
              <a:t>parents.</a:t>
            </a:r>
          </a:p>
          <a:p>
            <a:r>
              <a:rPr lang="en-GB" sz="2400" dirty="0" smtClean="0"/>
              <a:t>But there was recognition that CANparent had encouraged </a:t>
            </a:r>
            <a:r>
              <a:rPr lang="en-GB" sz="2400" dirty="0" smtClean="0">
                <a:solidFill>
                  <a:srgbClr val="0070C0"/>
                </a:solidFill>
              </a:rPr>
              <a:t>providers to begin to think in a market-orientated fashion.</a:t>
            </a:r>
          </a:p>
          <a:p>
            <a:endParaRPr lang="en-GB" sz="2400" dirty="0" smtClean="0"/>
          </a:p>
          <a:p>
            <a:endParaRPr lang="en-GB" sz="2400" dirty="0"/>
          </a:p>
        </p:txBody>
      </p:sp>
    </p:spTree>
    <p:extLst>
      <p:ext uri="{BB962C8B-B14F-4D97-AF65-F5344CB8AC3E}">
        <p14:creationId xmlns:p14="http://schemas.microsoft.com/office/powerpoint/2010/main" val="3502025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a:t>Barriers &amp; opportunities  in relation to market provision </a:t>
            </a:r>
            <a:r>
              <a:rPr lang="en-GB" sz="2800" dirty="0">
                <a:solidFill>
                  <a:srgbClr val="0070C0"/>
                </a:solidFill>
              </a:rPr>
              <a:t>of parenting classes in CANparent </a:t>
            </a:r>
            <a:r>
              <a:rPr lang="en-GB" sz="2800" dirty="0" smtClean="0">
                <a:solidFill>
                  <a:srgbClr val="0070C0"/>
                </a:solidFill>
              </a:rPr>
              <a:t>(</a:t>
            </a:r>
            <a:r>
              <a:rPr lang="en-GB" sz="2800" dirty="0" err="1" smtClean="0">
                <a:solidFill>
                  <a:srgbClr val="0070C0"/>
                </a:solidFill>
              </a:rPr>
              <a:t>i</a:t>
            </a:r>
            <a:r>
              <a:rPr lang="en-GB" sz="2800" dirty="0" smtClean="0">
                <a:solidFill>
                  <a:srgbClr val="0070C0"/>
                </a:solidFill>
              </a:rPr>
              <a:t>)</a:t>
            </a:r>
            <a:endParaRPr lang="en-GB" sz="2800" dirty="0"/>
          </a:p>
        </p:txBody>
      </p:sp>
      <p:sp>
        <p:nvSpPr>
          <p:cNvPr id="3" name="Content Placeholder 2"/>
          <p:cNvSpPr>
            <a:spLocks noGrp="1"/>
          </p:cNvSpPr>
          <p:nvPr>
            <p:ph idx="1"/>
          </p:nvPr>
        </p:nvSpPr>
        <p:spPr/>
        <p:txBody>
          <a:bodyPr/>
          <a:lstStyle/>
          <a:p>
            <a:r>
              <a:rPr lang="en-GB" dirty="0" smtClean="0"/>
              <a:t>Main market-based incentives to enter the ‘market’: </a:t>
            </a:r>
          </a:p>
          <a:p>
            <a:pPr lvl="1"/>
            <a:r>
              <a:rPr lang="en-GB" dirty="0" smtClean="0">
                <a:solidFill>
                  <a:srgbClr val="0070C0"/>
                </a:solidFill>
              </a:rPr>
              <a:t>the voucher subsidy</a:t>
            </a:r>
          </a:p>
          <a:p>
            <a:pPr lvl="1"/>
            <a:r>
              <a:rPr lang="en-GB" dirty="0"/>
              <a:t>t</a:t>
            </a:r>
            <a:r>
              <a:rPr lang="en-GB" dirty="0" smtClean="0"/>
              <a:t>he size of the </a:t>
            </a:r>
            <a:r>
              <a:rPr lang="en-GB" i="1" dirty="0" smtClean="0"/>
              <a:t>potential</a:t>
            </a:r>
            <a:r>
              <a:rPr lang="en-GB" dirty="0" smtClean="0"/>
              <a:t> market</a:t>
            </a:r>
          </a:p>
          <a:p>
            <a:r>
              <a:rPr lang="en-GB" dirty="0" smtClean="0">
                <a:solidFill>
                  <a:srgbClr val="0070C0"/>
                </a:solidFill>
              </a:rPr>
              <a:t>Providers’ business models were based on </a:t>
            </a:r>
            <a:r>
              <a:rPr lang="en-GB" dirty="0" smtClean="0"/>
              <a:t>government’s planning assumption of a 40% </a:t>
            </a:r>
            <a:r>
              <a:rPr lang="en-GB" dirty="0" smtClean="0">
                <a:solidFill>
                  <a:srgbClr val="0070C0"/>
                </a:solidFill>
              </a:rPr>
              <a:t>take-up in eligible population i.e. that about </a:t>
            </a:r>
            <a:r>
              <a:rPr lang="en-GB" dirty="0" smtClean="0"/>
              <a:t>20000 parents would enrol</a:t>
            </a:r>
          </a:p>
        </p:txBody>
      </p:sp>
    </p:spTree>
    <p:extLst>
      <p:ext uri="{BB962C8B-B14F-4D97-AF65-F5344CB8AC3E}">
        <p14:creationId xmlns:p14="http://schemas.microsoft.com/office/powerpoint/2010/main" val="1967791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Barriers &amp; opportunities  in relation to market provision </a:t>
            </a:r>
            <a:r>
              <a:rPr lang="en-GB" sz="2800" dirty="0" smtClean="0">
                <a:solidFill>
                  <a:srgbClr val="0070C0"/>
                </a:solidFill>
              </a:rPr>
              <a:t>of parenting classes in CANparent (ii)</a:t>
            </a:r>
            <a:endParaRPr lang="en-GB" sz="2800" dirty="0">
              <a:solidFill>
                <a:srgbClr val="0070C0"/>
              </a:solidFill>
            </a:endParaRPr>
          </a:p>
        </p:txBody>
      </p:sp>
      <p:sp>
        <p:nvSpPr>
          <p:cNvPr id="3" name="Content Placeholder 2"/>
          <p:cNvSpPr>
            <a:spLocks noGrp="1"/>
          </p:cNvSpPr>
          <p:nvPr>
            <p:ph idx="1"/>
          </p:nvPr>
        </p:nvSpPr>
        <p:spPr/>
        <p:txBody>
          <a:bodyPr>
            <a:normAutofit fontScale="85000" lnSpcReduction="10000"/>
          </a:bodyPr>
          <a:lstStyle/>
          <a:p>
            <a:r>
              <a:rPr lang="en-GB" dirty="0" smtClean="0"/>
              <a:t>Adopted different positions regarding risk </a:t>
            </a:r>
          </a:p>
          <a:p>
            <a:pPr lvl="1"/>
            <a:r>
              <a:rPr lang="en-GB" dirty="0" smtClean="0">
                <a:solidFill>
                  <a:srgbClr val="0070C0"/>
                </a:solidFill>
              </a:rPr>
              <a:t>Risk-willing; risk-averse; risk covered</a:t>
            </a:r>
          </a:p>
          <a:p>
            <a:r>
              <a:rPr lang="en-GB" dirty="0" smtClean="0"/>
              <a:t>Some developed increased responsiveness to parent </a:t>
            </a:r>
            <a:r>
              <a:rPr lang="en-GB" dirty="0" smtClean="0">
                <a:solidFill>
                  <a:srgbClr val="0070C0"/>
                </a:solidFill>
              </a:rPr>
              <a:t>(‘customer’) wishes as to when &amp; where classes were </a:t>
            </a:r>
            <a:r>
              <a:rPr lang="en-GB" dirty="0" smtClean="0"/>
              <a:t>held and developed their range of products – e.g. </a:t>
            </a:r>
            <a:r>
              <a:rPr lang="en-GB" dirty="0" smtClean="0">
                <a:solidFill>
                  <a:srgbClr val="0070C0"/>
                </a:solidFill>
              </a:rPr>
              <a:t>shorter versions; online versions</a:t>
            </a:r>
          </a:p>
          <a:p>
            <a:r>
              <a:rPr lang="en-GB" dirty="0"/>
              <a:t>T</a:t>
            </a:r>
            <a:r>
              <a:rPr lang="en-GB" dirty="0" smtClean="0"/>
              <a:t>rue potential ‘take-up’ closer to </a:t>
            </a:r>
            <a:r>
              <a:rPr lang="en-GB" b="1" dirty="0" smtClean="0"/>
              <a:t>10%</a:t>
            </a:r>
            <a:r>
              <a:rPr lang="en-GB" dirty="0" smtClean="0"/>
              <a:t> than 40% and </a:t>
            </a:r>
            <a:r>
              <a:rPr lang="en-GB" dirty="0" smtClean="0">
                <a:solidFill>
                  <a:srgbClr val="0070C0"/>
                </a:solidFill>
              </a:rPr>
              <a:t>turning potential </a:t>
            </a:r>
            <a:r>
              <a:rPr lang="en-GB" dirty="0">
                <a:solidFill>
                  <a:srgbClr val="0070C0"/>
                </a:solidFill>
              </a:rPr>
              <a:t>to actual </a:t>
            </a:r>
            <a:r>
              <a:rPr lang="en-GB" dirty="0" smtClean="0">
                <a:solidFill>
                  <a:srgbClr val="0070C0"/>
                </a:solidFill>
              </a:rPr>
              <a:t>enrolment required effort</a:t>
            </a:r>
          </a:p>
          <a:p>
            <a:r>
              <a:rPr lang="en-GB" dirty="0"/>
              <a:t>Biggest barrier – </a:t>
            </a:r>
            <a:r>
              <a:rPr lang="en-GB" dirty="0" smtClean="0"/>
              <a:t>upfront costs of investing in marketing </a:t>
            </a:r>
            <a:r>
              <a:rPr lang="en-GB" dirty="0" smtClean="0">
                <a:solidFill>
                  <a:srgbClr val="0070C0"/>
                </a:solidFill>
              </a:rPr>
              <a:t>of universal classes and in face-to-face engagement of </a:t>
            </a:r>
            <a:r>
              <a:rPr lang="en-GB" dirty="0" smtClean="0"/>
              <a:t>parents to attend</a:t>
            </a:r>
          </a:p>
          <a:p>
            <a:endParaRPr lang="en-GB" dirty="0"/>
          </a:p>
        </p:txBody>
      </p:sp>
    </p:spTree>
    <p:extLst>
      <p:ext uri="{BB962C8B-B14F-4D97-AF65-F5344CB8AC3E}">
        <p14:creationId xmlns:p14="http://schemas.microsoft.com/office/powerpoint/2010/main" val="2783098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prstClr val="black"/>
                </a:solidFill>
              </a:rPr>
              <a:t>Barriers &amp; opportunities  in relation to market provision </a:t>
            </a:r>
            <a:r>
              <a:rPr lang="en-GB" sz="2800" dirty="0">
                <a:solidFill>
                  <a:srgbClr val="0070C0"/>
                </a:solidFill>
              </a:rPr>
              <a:t>of parenting classes in CANparent (</a:t>
            </a:r>
            <a:r>
              <a:rPr lang="en-GB" sz="2800" dirty="0" smtClean="0">
                <a:solidFill>
                  <a:srgbClr val="0070C0"/>
                </a:solidFill>
              </a:rPr>
              <a:t>iii)</a:t>
            </a:r>
            <a:endParaRPr lang="en-GB" dirty="0"/>
          </a:p>
        </p:txBody>
      </p:sp>
      <p:sp>
        <p:nvSpPr>
          <p:cNvPr id="3" name="Content Placeholder 2"/>
          <p:cNvSpPr>
            <a:spLocks noGrp="1"/>
          </p:cNvSpPr>
          <p:nvPr>
            <p:ph idx="1"/>
          </p:nvPr>
        </p:nvSpPr>
        <p:spPr/>
        <p:txBody>
          <a:bodyPr>
            <a:normAutofit/>
          </a:bodyPr>
          <a:lstStyle/>
          <a:p>
            <a:r>
              <a:rPr lang="en-GB" sz="2000" dirty="0" smtClean="0"/>
              <a:t>Sense that majority of parents did not regard professional parenting </a:t>
            </a:r>
            <a:r>
              <a:rPr lang="en-GB" sz="2000" dirty="0" smtClean="0">
                <a:solidFill>
                  <a:srgbClr val="0070C0"/>
                </a:solidFill>
              </a:rPr>
              <a:t>support as relevant to them</a:t>
            </a:r>
          </a:p>
          <a:p>
            <a:pPr lvl="1"/>
            <a:r>
              <a:rPr lang="en-GB" sz="2000" dirty="0" smtClean="0"/>
              <a:t>Reaching the point where attending a parenting course becomes the </a:t>
            </a:r>
            <a:r>
              <a:rPr lang="en-GB" sz="2000" dirty="0" smtClean="0">
                <a:solidFill>
                  <a:srgbClr val="0070C0"/>
                </a:solidFill>
              </a:rPr>
              <a:t>norm still a long way off – ‘culture change’ required over 10-15 years </a:t>
            </a:r>
            <a:r>
              <a:rPr lang="en-GB" sz="2000" dirty="0" smtClean="0"/>
              <a:t>(as has happened with child care in UK)</a:t>
            </a:r>
          </a:p>
          <a:p>
            <a:pPr marL="400050"/>
            <a:r>
              <a:rPr lang="en-GB" sz="2000" dirty="0" smtClean="0">
                <a:solidFill>
                  <a:srgbClr val="0070C0"/>
                </a:solidFill>
              </a:rPr>
              <a:t>Sense that only a minority of parents would be able and willing to pay a </a:t>
            </a:r>
            <a:r>
              <a:rPr lang="en-GB" sz="2000" dirty="0" smtClean="0"/>
              <a:t>price that covered costs – mixed funding models seen as way forward</a:t>
            </a:r>
          </a:p>
          <a:p>
            <a:pPr marL="400050"/>
            <a:r>
              <a:rPr lang="en-GB" sz="2000" dirty="0" smtClean="0">
                <a:solidFill>
                  <a:srgbClr val="0070C0"/>
                </a:solidFill>
              </a:rPr>
              <a:t>The voucher trial had been an opportunity for providers to think in a </a:t>
            </a:r>
            <a:r>
              <a:rPr lang="en-GB" sz="2000" dirty="0" smtClean="0"/>
              <a:t>more business-orientated way, to calculate costs, to think about </a:t>
            </a:r>
            <a:r>
              <a:rPr lang="en-GB" sz="2000" dirty="0" smtClean="0">
                <a:solidFill>
                  <a:srgbClr val="0070C0"/>
                </a:solidFill>
              </a:rPr>
              <a:t>marketing and to develop their ‘products’: new courses, new delivery </a:t>
            </a:r>
            <a:r>
              <a:rPr lang="en-GB" sz="2000" dirty="0" smtClean="0"/>
              <a:t>platforms (e.g. online), new delivery modes (e.g. blended online and live), </a:t>
            </a:r>
            <a:r>
              <a:rPr lang="en-GB" sz="2000" dirty="0" smtClean="0">
                <a:solidFill>
                  <a:srgbClr val="0070C0"/>
                </a:solidFill>
              </a:rPr>
              <a:t>diverse ways of engaging parents</a:t>
            </a:r>
          </a:p>
          <a:p>
            <a:endParaRPr lang="en-GB" dirty="0"/>
          </a:p>
          <a:p>
            <a:pPr lvl="1"/>
            <a:endParaRPr lang="en-GB" dirty="0"/>
          </a:p>
        </p:txBody>
      </p:sp>
    </p:spTree>
    <p:extLst>
      <p:ext uri="{BB962C8B-B14F-4D97-AF65-F5344CB8AC3E}">
        <p14:creationId xmlns:p14="http://schemas.microsoft.com/office/powerpoint/2010/main" val="3025483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GB" sz="2800" b="1" dirty="0" smtClean="0">
                <a:solidFill>
                  <a:srgbClr val="0070C0"/>
                </a:solidFill>
              </a:rPr>
              <a:t>Context</a:t>
            </a:r>
            <a:r>
              <a:rPr lang="en-GB" sz="2800" dirty="0" smtClean="0">
                <a:solidFill>
                  <a:srgbClr val="0070C0"/>
                </a:solidFill>
              </a:rPr>
              <a:t>: parenting support in England</a:t>
            </a:r>
          </a:p>
          <a:p>
            <a:r>
              <a:rPr lang="en-GB" sz="2800" b="1" dirty="0" smtClean="0"/>
              <a:t>Context</a:t>
            </a:r>
            <a:r>
              <a:rPr lang="en-GB" sz="2800" dirty="0" smtClean="0"/>
              <a:t>: ‘austerity’ &amp; UK government standpoint</a:t>
            </a:r>
          </a:p>
          <a:p>
            <a:r>
              <a:rPr lang="en-GB" sz="2800" b="1" i="1" dirty="0" smtClean="0">
                <a:solidFill>
                  <a:srgbClr val="0070C0"/>
                </a:solidFill>
              </a:rPr>
              <a:t>The CANparent initiative, 2012-2014</a:t>
            </a:r>
          </a:p>
          <a:p>
            <a:r>
              <a:rPr lang="en-GB" sz="2800" dirty="0" smtClean="0"/>
              <a:t>CANparent and the market, or quasi-market?</a:t>
            </a:r>
          </a:p>
          <a:p>
            <a:pPr lvl="1"/>
            <a:r>
              <a:rPr lang="en-GB" sz="2400" dirty="0" smtClean="0">
                <a:solidFill>
                  <a:srgbClr val="0070C0"/>
                </a:solidFill>
              </a:rPr>
              <a:t>Meaning of the market</a:t>
            </a:r>
          </a:p>
          <a:p>
            <a:pPr lvl="1"/>
            <a:r>
              <a:rPr lang="en-GB" sz="2400" dirty="0" smtClean="0"/>
              <a:t>Market aspects of CANparent</a:t>
            </a:r>
          </a:p>
          <a:p>
            <a:pPr lvl="2"/>
            <a:r>
              <a:rPr lang="en-GB" sz="2000" dirty="0" smtClean="0">
                <a:solidFill>
                  <a:srgbClr val="0070C0"/>
                </a:solidFill>
              </a:rPr>
              <a:t>Nature &amp; limitations of these aspects of CANparent</a:t>
            </a:r>
          </a:p>
          <a:p>
            <a:pPr lvl="1"/>
            <a:r>
              <a:rPr lang="en-GB" sz="2400" dirty="0" smtClean="0"/>
              <a:t>Parenting class providers &amp; the market</a:t>
            </a:r>
          </a:p>
          <a:p>
            <a:pPr lvl="1"/>
            <a:r>
              <a:rPr lang="en-GB" sz="2400" dirty="0" smtClean="0">
                <a:solidFill>
                  <a:srgbClr val="0070C0"/>
                </a:solidFill>
              </a:rPr>
              <a:t>Barriers &amp; opportunities in relation to the market &amp; CANparent</a:t>
            </a:r>
          </a:p>
          <a:p>
            <a:pPr lvl="1"/>
            <a:r>
              <a:rPr lang="en-GB" sz="2400" dirty="0" smtClean="0"/>
              <a:t>Future pathways in relation to the CANparent initiative.</a:t>
            </a:r>
          </a:p>
          <a:p>
            <a:pPr lvl="1"/>
            <a:endParaRPr lang="en-GB" sz="2400" dirty="0" smtClean="0"/>
          </a:p>
          <a:p>
            <a:pPr lvl="1"/>
            <a:endParaRPr lang="en-GB" sz="2400" dirty="0" smtClean="0"/>
          </a:p>
          <a:p>
            <a:endParaRPr lang="en-GB" sz="2800" dirty="0" smtClean="0"/>
          </a:p>
        </p:txBody>
      </p:sp>
    </p:spTree>
    <p:extLst>
      <p:ext uri="{BB962C8B-B14F-4D97-AF65-F5344CB8AC3E}">
        <p14:creationId xmlns:p14="http://schemas.microsoft.com/office/powerpoint/2010/main" val="4101757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Future pathways for universal parenting support </a:t>
            </a:r>
            <a:r>
              <a:rPr lang="en-GB" sz="2800" dirty="0" smtClean="0">
                <a:solidFill>
                  <a:srgbClr val="0070C0"/>
                </a:solidFill>
              </a:rPr>
              <a:t>education in relation to CANparent findings</a:t>
            </a:r>
            <a:endParaRPr lang="en-GB" sz="2800" dirty="0">
              <a:solidFill>
                <a:srgbClr val="0070C0"/>
              </a:solidFill>
            </a:endParaRPr>
          </a:p>
        </p:txBody>
      </p:sp>
      <p:sp>
        <p:nvSpPr>
          <p:cNvPr id="3" name="Content Placeholder 2"/>
          <p:cNvSpPr>
            <a:spLocks noGrp="1"/>
          </p:cNvSpPr>
          <p:nvPr>
            <p:ph idx="1"/>
          </p:nvPr>
        </p:nvSpPr>
        <p:spPr>
          <a:xfrm>
            <a:off x="457200" y="1447800"/>
            <a:ext cx="8229600" cy="4678363"/>
          </a:xfrm>
        </p:spPr>
        <p:txBody>
          <a:bodyPr>
            <a:normAutofit/>
          </a:bodyPr>
          <a:lstStyle/>
          <a:p>
            <a:r>
              <a:rPr lang="en-GB" sz="2400" dirty="0" smtClean="0"/>
              <a:t>Following the end of the CANparent trial in March 2014, the </a:t>
            </a:r>
            <a:r>
              <a:rPr lang="en-GB" sz="2400" dirty="0" smtClean="0">
                <a:solidFill>
                  <a:srgbClr val="0070C0"/>
                </a:solidFill>
              </a:rPr>
              <a:t>UK government funded another year of the trial – ‘CANparent </a:t>
            </a:r>
            <a:r>
              <a:rPr lang="en-GB" sz="2400" dirty="0" smtClean="0"/>
              <a:t>Year 3’ -, but this did not include the voucher for parents. </a:t>
            </a:r>
          </a:p>
          <a:p>
            <a:r>
              <a:rPr lang="en-GB" sz="2400" dirty="0" smtClean="0">
                <a:solidFill>
                  <a:srgbClr val="0070C0"/>
                </a:solidFill>
              </a:rPr>
              <a:t>Instead, a more clearly market approach - providers </a:t>
            </a:r>
            <a:r>
              <a:rPr lang="en-GB" sz="2400" dirty="0">
                <a:solidFill>
                  <a:srgbClr val="0070C0"/>
                </a:solidFill>
              </a:rPr>
              <a:t>are either </a:t>
            </a:r>
            <a:r>
              <a:rPr lang="en-GB" sz="2400" dirty="0"/>
              <a:t>seeking funding from </a:t>
            </a:r>
            <a:r>
              <a:rPr lang="en-GB" sz="2400" dirty="0" smtClean="0"/>
              <a:t>parents </a:t>
            </a:r>
            <a:r>
              <a:rPr lang="en-GB" sz="2400" dirty="0"/>
              <a:t>or from other organisations, </a:t>
            </a:r>
            <a:r>
              <a:rPr lang="en-GB" sz="2400" dirty="0">
                <a:solidFill>
                  <a:srgbClr val="0070C0"/>
                </a:solidFill>
              </a:rPr>
              <a:t>including the voluntary and community sector, </a:t>
            </a:r>
            <a:r>
              <a:rPr lang="en-GB" sz="2400" dirty="0" smtClean="0">
                <a:solidFill>
                  <a:srgbClr val="0070C0"/>
                </a:solidFill>
              </a:rPr>
              <a:t> or by </a:t>
            </a:r>
            <a:r>
              <a:rPr lang="en-GB" sz="2400" dirty="0">
                <a:solidFill>
                  <a:srgbClr val="0070C0"/>
                </a:solidFill>
              </a:rPr>
              <a:t>being </a:t>
            </a:r>
            <a:r>
              <a:rPr lang="en-GB" sz="2400" dirty="0"/>
              <a:t>commissioned by, </a:t>
            </a:r>
            <a:r>
              <a:rPr lang="en-GB" sz="2400" dirty="0" smtClean="0"/>
              <a:t>e.g., </a:t>
            </a:r>
            <a:r>
              <a:rPr lang="en-GB" sz="2400" dirty="0"/>
              <a:t>public health services</a:t>
            </a:r>
            <a:r>
              <a:rPr lang="en-GB" sz="2400" dirty="0" smtClean="0"/>
              <a:t>.</a:t>
            </a:r>
          </a:p>
          <a:p>
            <a:r>
              <a:rPr lang="en-GB" sz="2400" dirty="0" smtClean="0">
                <a:solidFill>
                  <a:srgbClr val="0070C0"/>
                </a:solidFill>
              </a:rPr>
              <a:t>However, initial data collection from the 5 providers involved </a:t>
            </a:r>
            <a:r>
              <a:rPr lang="en-GB" sz="2400" dirty="0" smtClean="0"/>
              <a:t>shows that direct selling to parents will be only a small </a:t>
            </a:r>
            <a:r>
              <a:rPr lang="en-GB" sz="2400" dirty="0" smtClean="0">
                <a:solidFill>
                  <a:srgbClr val="0070C0"/>
                </a:solidFill>
              </a:rPr>
              <a:t>element, and funded provision will be more usual.</a:t>
            </a:r>
            <a:endParaRPr lang="en-GB" sz="2400" dirty="0">
              <a:solidFill>
                <a:srgbClr val="0070C0"/>
              </a:solidFill>
            </a:endParaRPr>
          </a:p>
        </p:txBody>
      </p:sp>
    </p:spTree>
    <p:extLst>
      <p:ext uri="{BB962C8B-B14F-4D97-AF65-F5344CB8AC3E}">
        <p14:creationId xmlns:p14="http://schemas.microsoft.com/office/powerpoint/2010/main" val="1500227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Issues/questions</a:t>
            </a:r>
            <a:endParaRPr lang="en-GB" dirty="0"/>
          </a:p>
        </p:txBody>
      </p:sp>
      <p:sp>
        <p:nvSpPr>
          <p:cNvPr id="3" name="Content Placeholder 2"/>
          <p:cNvSpPr>
            <a:spLocks noGrp="1"/>
          </p:cNvSpPr>
          <p:nvPr>
            <p:ph idx="1"/>
          </p:nvPr>
        </p:nvSpPr>
        <p:spPr/>
        <p:txBody>
          <a:bodyPr/>
          <a:lstStyle/>
          <a:p>
            <a:r>
              <a:rPr lang="en-GB" dirty="0" smtClean="0">
                <a:solidFill>
                  <a:srgbClr val="0070C0"/>
                </a:solidFill>
              </a:rPr>
              <a:t>Are there any examples of market-based parenting courses in your country?</a:t>
            </a:r>
          </a:p>
          <a:p>
            <a:r>
              <a:rPr lang="en-GB" dirty="0" smtClean="0"/>
              <a:t>How appropriate is it to try to normalise the concept of universal parenting support?</a:t>
            </a:r>
          </a:p>
          <a:p>
            <a:r>
              <a:rPr lang="en-GB" dirty="0" smtClean="0">
                <a:solidFill>
                  <a:srgbClr val="0070C0"/>
                </a:solidFill>
              </a:rPr>
              <a:t>How appropriate is it to ask parents to buy parenting support?</a:t>
            </a:r>
            <a:endParaRPr lang="en-GB" dirty="0">
              <a:solidFill>
                <a:srgbClr val="0070C0"/>
              </a:solidFill>
            </a:endParaRPr>
          </a:p>
        </p:txBody>
      </p:sp>
    </p:spTree>
    <p:extLst>
      <p:ext uri="{BB962C8B-B14F-4D97-AF65-F5344CB8AC3E}">
        <p14:creationId xmlns:p14="http://schemas.microsoft.com/office/powerpoint/2010/main" val="1879929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lstStyle/>
          <a:p>
            <a:r>
              <a:rPr lang="en-GB" dirty="0" smtClean="0"/>
              <a:t>Relevant reports</a:t>
            </a:r>
            <a:endParaRPr lang="en-GB" dirty="0"/>
          </a:p>
        </p:txBody>
      </p:sp>
      <p:sp>
        <p:nvSpPr>
          <p:cNvPr id="3" name="Content Placeholder 2"/>
          <p:cNvSpPr>
            <a:spLocks noGrp="1"/>
          </p:cNvSpPr>
          <p:nvPr>
            <p:ph idx="1"/>
          </p:nvPr>
        </p:nvSpPr>
        <p:spPr>
          <a:xfrm>
            <a:off x="457200" y="1905000"/>
            <a:ext cx="8229600" cy="4221163"/>
          </a:xfrm>
        </p:spPr>
        <p:txBody>
          <a:bodyPr>
            <a:normAutofit fontScale="92500"/>
          </a:bodyPr>
          <a:lstStyle/>
          <a:p>
            <a:r>
              <a:rPr lang="en-GB" sz="1600" i="1" dirty="0"/>
              <a:t>CANparent trial evaluation: final report</a:t>
            </a:r>
            <a:r>
              <a:rPr lang="en-GB" sz="1600" dirty="0"/>
              <a:t> (Geoff Lindsay, Mairi Ann Cullen, Stephen Cullen, Vaso Totsika, Ioanna Bakopoulou, Susan Goodlad, Richard Brind, Emily Pickering, Caroline Bryson, Susan Purdon, Gavan Conlon, Iris Mantovani), Department for Education, July, 2014, Ref: DFE- RR357: </a:t>
            </a:r>
            <a:r>
              <a:rPr lang="en-GB" sz="1600" dirty="0">
                <a:hlinkClick r:id="rId2"/>
              </a:rPr>
              <a:t>https://www.gov.uk/government/publications/canparent-trial-evaluation-final-report</a:t>
            </a:r>
            <a:r>
              <a:rPr lang="en-GB" sz="1600" dirty="0"/>
              <a:t> </a:t>
            </a:r>
            <a:endParaRPr lang="en-GB" sz="1600" dirty="0" smtClean="0"/>
          </a:p>
          <a:p>
            <a:r>
              <a:rPr lang="en-GB" sz="1600" i="1"/>
              <a:t>CANparent trial evaluation: final report brief</a:t>
            </a:r>
            <a:r>
              <a:rPr lang="en-GB" sz="1600"/>
              <a:t> (Geoff Lindsay, Mairi Ann Cullen, Stephen Cullen, Vaso Totsika, Ioanna Bakopoulou, Susan Goodlad, Richard Brind, Emily Pickering, Caroline Bryson, Susan Purdon, Gavan Conlon, Iris Mantovani), Department for Education, July, 2014, </a:t>
            </a:r>
            <a:r>
              <a:rPr lang="en-GB" sz="1600">
                <a:hlinkClick r:id="rId3"/>
              </a:rPr>
              <a:t>https://www.gov.uk/government/uploads/system/uploads/attachment_data/file/332184/RB357_-_CANparent_trial_evaluation_final_report__Research_Brief_08_07_14.pdf</a:t>
            </a:r>
            <a:r>
              <a:rPr lang="en-GB" sz="1600"/>
              <a:t>  </a:t>
            </a:r>
            <a:r>
              <a:rPr lang="en-GB" sz="1600" b="1"/>
              <a:t>(8 pp</a:t>
            </a:r>
            <a:r>
              <a:rPr lang="en-GB" sz="1600" b="1" smtClean="0"/>
              <a:t>).</a:t>
            </a:r>
            <a:endParaRPr lang="en-GB" sz="1600" dirty="0" smtClean="0"/>
          </a:p>
          <a:p>
            <a:r>
              <a:rPr lang="en-GB" sz="1600" i="1" dirty="0"/>
              <a:t>CANparent Trial Evaluation: Second Interim Report,</a:t>
            </a:r>
            <a:r>
              <a:rPr lang="en-GB" sz="1600" dirty="0"/>
              <a:t> </a:t>
            </a:r>
            <a:r>
              <a:rPr lang="en-GB" sz="1600" dirty="0" smtClean="0"/>
              <a:t>(M-A</a:t>
            </a:r>
            <a:r>
              <a:rPr lang="en-GB" sz="1600" dirty="0"/>
              <a:t>. Cullen, </a:t>
            </a:r>
            <a:r>
              <a:rPr lang="en-GB" sz="1600" dirty="0" smtClean="0"/>
              <a:t>S. Cullen, S</a:t>
            </a:r>
            <a:r>
              <a:rPr lang="en-GB" sz="1600" dirty="0"/>
              <a:t>. Strand, &amp; G. Lindsay), Department for Education, Research Report DFE-RR317, ISBN: 978-1-78105-288-4, January, 2014: </a:t>
            </a:r>
            <a:r>
              <a:rPr lang="en-GB" sz="1600" dirty="0">
                <a:hlinkClick r:id="rId4"/>
              </a:rPr>
              <a:t>https://www.gov.uk/government/publications/canparent-trial-evaluation-second-interim-report</a:t>
            </a:r>
            <a:r>
              <a:rPr lang="en-GB" sz="1600" dirty="0"/>
              <a:t> </a:t>
            </a:r>
            <a:endParaRPr lang="en-GB" sz="1600" dirty="0" smtClean="0"/>
          </a:p>
          <a:p>
            <a:r>
              <a:rPr lang="en-GB" sz="1600" i="1" dirty="0"/>
              <a:t>CANparent Trial Evaluation: First Interim Report</a:t>
            </a:r>
            <a:r>
              <a:rPr lang="en-GB" sz="1600" dirty="0"/>
              <a:t>, </a:t>
            </a:r>
            <a:r>
              <a:rPr lang="en-GB" sz="1600" dirty="0" smtClean="0"/>
              <a:t>(M-A </a:t>
            </a:r>
            <a:r>
              <a:rPr lang="en-GB" sz="1600" dirty="0"/>
              <a:t>Cullen, </a:t>
            </a:r>
            <a:r>
              <a:rPr lang="en-GB" sz="1600" dirty="0" smtClean="0"/>
              <a:t>S. Cullen, S</a:t>
            </a:r>
            <a:r>
              <a:rPr lang="en-GB" sz="1600" dirty="0"/>
              <a:t>. Strand, I. Bakopoulou, G. Lindsay, R. Brind, E. Pickering, C. Bryson, &amp; S. Purdon), Department for Education, Research Report DFE-RR280, ISBN: 978-1-78105-223-5, March 2013: </a:t>
            </a:r>
            <a:r>
              <a:rPr lang="en-GB" sz="1600" dirty="0">
                <a:hlinkClick r:id="rId5"/>
              </a:rPr>
              <a:t>https://www.gov.uk/government/publications/canparent-trial-evaluation-first-interim-report</a:t>
            </a:r>
            <a:endParaRPr lang="en-GB" sz="1600" dirty="0"/>
          </a:p>
          <a:p>
            <a:endParaRPr lang="en-GB" sz="2000" dirty="0"/>
          </a:p>
        </p:txBody>
      </p:sp>
    </p:spTree>
    <p:extLst>
      <p:ext uri="{BB962C8B-B14F-4D97-AF65-F5344CB8AC3E}">
        <p14:creationId xmlns:p14="http://schemas.microsoft.com/office/powerpoint/2010/main" val="1259370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0070C0"/>
                </a:solidFill>
              </a:rPr>
              <a:t>Context</a:t>
            </a:r>
            <a:r>
              <a:rPr lang="en-GB" sz="4000" dirty="0">
                <a:solidFill>
                  <a:srgbClr val="0070C0"/>
                </a:solidFill>
              </a:rPr>
              <a:t>: parenting support in </a:t>
            </a:r>
            <a:r>
              <a:rPr lang="en-GB" sz="4000" dirty="0" smtClean="0">
                <a:solidFill>
                  <a:srgbClr val="0070C0"/>
                </a:solidFill>
              </a:rPr>
              <a:t>England </a:t>
            </a:r>
            <a:r>
              <a:rPr lang="en-GB" dirty="0">
                <a:solidFill>
                  <a:srgbClr val="0070C0"/>
                </a:solidFill>
              </a:rPr>
              <a:t/>
            </a:r>
            <a:br>
              <a:rPr lang="en-GB" dirty="0">
                <a:solidFill>
                  <a:srgbClr val="0070C0"/>
                </a:solidFill>
              </a:rPr>
            </a:br>
            <a:r>
              <a:rPr lang="en-GB" sz="2800" b="1" i="1" dirty="0" smtClean="0"/>
              <a:t>1) What do we mean by ‘parenting support’ ?</a:t>
            </a:r>
            <a:endParaRPr lang="en-GB" b="1" i="1" dirty="0"/>
          </a:p>
        </p:txBody>
      </p:sp>
      <p:sp>
        <p:nvSpPr>
          <p:cNvPr id="3" name="Content Placeholder 2"/>
          <p:cNvSpPr>
            <a:spLocks noGrp="1"/>
          </p:cNvSpPr>
          <p:nvPr>
            <p:ph idx="1"/>
          </p:nvPr>
        </p:nvSpPr>
        <p:spPr>
          <a:xfrm>
            <a:off x="457200" y="1676400"/>
            <a:ext cx="8229600" cy="4495800"/>
          </a:xfrm>
        </p:spPr>
        <p:txBody>
          <a:bodyPr/>
          <a:lstStyle/>
          <a:p>
            <a:r>
              <a:rPr lang="en-GB" b="1" dirty="0" smtClean="0"/>
              <a:t>Parenting support</a:t>
            </a:r>
            <a:r>
              <a:rPr lang="en-GB" dirty="0" smtClean="0"/>
              <a:t>. A basic definition: the </a:t>
            </a:r>
            <a:r>
              <a:rPr lang="en-GB" dirty="0" smtClean="0">
                <a:solidFill>
                  <a:srgbClr val="0070C0"/>
                </a:solidFill>
              </a:rPr>
              <a:t>provision of parenting information and advice </a:t>
            </a:r>
            <a:r>
              <a:rPr lang="en-GB" dirty="0" smtClean="0"/>
              <a:t>services to support parents to communicate </a:t>
            </a:r>
            <a:r>
              <a:rPr lang="en-GB" dirty="0" smtClean="0">
                <a:solidFill>
                  <a:srgbClr val="0070C0"/>
                </a:solidFill>
              </a:rPr>
              <a:t>better with their children, encourage good </a:t>
            </a:r>
            <a:r>
              <a:rPr lang="en-GB" dirty="0" smtClean="0"/>
              <a:t>behaviour, &amp; prevent the development of later </a:t>
            </a:r>
            <a:r>
              <a:rPr lang="en-GB" dirty="0" smtClean="0">
                <a:solidFill>
                  <a:srgbClr val="0070C0"/>
                </a:solidFill>
              </a:rPr>
              <a:t>problems</a:t>
            </a:r>
            <a:r>
              <a:rPr lang="en-GB" dirty="0" smtClean="0"/>
              <a:t>.</a:t>
            </a:r>
          </a:p>
          <a:p>
            <a:r>
              <a:rPr lang="en-GB" b="1" dirty="0" smtClean="0"/>
              <a:t>Methods</a:t>
            </a:r>
            <a:r>
              <a:rPr lang="en-GB" dirty="0" smtClean="0"/>
              <a:t>: face-to-face ‘classes’; by telephone, </a:t>
            </a:r>
            <a:r>
              <a:rPr lang="en-GB" dirty="0" smtClean="0">
                <a:solidFill>
                  <a:srgbClr val="0070C0"/>
                </a:solidFill>
              </a:rPr>
              <a:t>written, on-line, or a combination of these</a:t>
            </a:r>
            <a:r>
              <a:rPr lang="en-GB" dirty="0" smtClean="0"/>
              <a:t>.</a:t>
            </a:r>
            <a:endParaRPr lang="en-GB" dirty="0"/>
          </a:p>
        </p:txBody>
      </p:sp>
    </p:spTree>
    <p:extLst>
      <p:ext uri="{BB962C8B-B14F-4D97-AF65-F5344CB8AC3E}">
        <p14:creationId xmlns:p14="http://schemas.microsoft.com/office/powerpoint/2010/main" val="399972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a:solidFill>
                  <a:srgbClr val="0070C0"/>
                </a:solidFill>
              </a:rPr>
              <a:t>Context</a:t>
            </a:r>
            <a:r>
              <a:rPr lang="en-GB" sz="4000" dirty="0">
                <a:solidFill>
                  <a:srgbClr val="0070C0"/>
                </a:solidFill>
              </a:rPr>
              <a:t>: parenting support in </a:t>
            </a:r>
            <a:r>
              <a:rPr lang="en-GB" sz="4000" dirty="0" smtClean="0">
                <a:solidFill>
                  <a:srgbClr val="0070C0"/>
                </a:solidFill>
              </a:rPr>
              <a:t>England </a:t>
            </a:r>
            <a:r>
              <a:rPr lang="en-GB" sz="4000" dirty="0">
                <a:solidFill>
                  <a:srgbClr val="0070C0"/>
                </a:solidFill>
              </a:rPr>
              <a:t/>
            </a:r>
            <a:br>
              <a:rPr lang="en-GB" sz="4000" dirty="0">
                <a:solidFill>
                  <a:srgbClr val="0070C0"/>
                </a:solidFill>
              </a:rPr>
            </a:br>
            <a:r>
              <a:rPr lang="en-GB" dirty="0" smtClean="0">
                <a:solidFill>
                  <a:srgbClr val="0070C0"/>
                </a:solidFill>
              </a:rPr>
              <a:t> </a:t>
            </a:r>
            <a:r>
              <a:rPr lang="en-GB" sz="3100" b="1" i="1" dirty="0" smtClean="0"/>
              <a:t>2) What provision exists?</a:t>
            </a:r>
            <a:endParaRPr lang="en-GB" sz="3100" dirty="0"/>
          </a:p>
        </p:txBody>
      </p:sp>
      <p:sp>
        <p:nvSpPr>
          <p:cNvPr id="3" name="Content Placeholder 2"/>
          <p:cNvSpPr>
            <a:spLocks noGrp="1"/>
          </p:cNvSpPr>
          <p:nvPr>
            <p:ph idx="1"/>
          </p:nvPr>
        </p:nvSpPr>
        <p:spPr>
          <a:xfrm>
            <a:off x="457200" y="1524000"/>
            <a:ext cx="8229600" cy="4602163"/>
          </a:xfrm>
        </p:spPr>
        <p:txBody>
          <a:bodyPr/>
          <a:lstStyle/>
          <a:p>
            <a:r>
              <a:rPr lang="en-GB" sz="2800" b="1" dirty="0" smtClean="0">
                <a:solidFill>
                  <a:srgbClr val="0070C0"/>
                </a:solidFill>
              </a:rPr>
              <a:t>Programmes:</a:t>
            </a:r>
            <a:r>
              <a:rPr lang="en-GB" dirty="0">
                <a:solidFill>
                  <a:srgbClr val="0070C0"/>
                </a:solidFill>
              </a:rPr>
              <a:t> </a:t>
            </a:r>
            <a:r>
              <a:rPr lang="en-GB" sz="2800" dirty="0" smtClean="0">
                <a:solidFill>
                  <a:srgbClr val="0070C0"/>
                </a:solidFill>
              </a:rPr>
              <a:t>many parenting programmes have </a:t>
            </a:r>
            <a:r>
              <a:rPr lang="en-GB" sz="2800" dirty="0" smtClean="0"/>
              <a:t>been developed, particularly over the last 40 years; </a:t>
            </a:r>
            <a:r>
              <a:rPr lang="en-GB" sz="2800" dirty="0" smtClean="0">
                <a:solidFill>
                  <a:srgbClr val="0070C0"/>
                </a:solidFill>
              </a:rPr>
              <a:t>especially following the development of behavioural </a:t>
            </a:r>
            <a:r>
              <a:rPr lang="en-GB" sz="2800" dirty="0" smtClean="0"/>
              <a:t>models of child treatment derived from learning &amp; </a:t>
            </a:r>
            <a:r>
              <a:rPr lang="en-GB" sz="2800" dirty="0" smtClean="0">
                <a:solidFill>
                  <a:srgbClr val="0070C0"/>
                </a:solidFill>
              </a:rPr>
              <a:t>social theories.</a:t>
            </a:r>
          </a:p>
          <a:p>
            <a:r>
              <a:rPr lang="en-GB" sz="2800" dirty="0" smtClean="0"/>
              <a:t>Large numbers of programmes are ‘home grown’ </a:t>
            </a:r>
            <a:r>
              <a:rPr lang="en-GB" sz="2800" dirty="0" smtClean="0">
                <a:solidFill>
                  <a:srgbClr val="0070C0"/>
                </a:solidFill>
              </a:rPr>
              <a:t>and, often, not evidence based. Others are </a:t>
            </a:r>
            <a:r>
              <a:rPr lang="en-GB" sz="2800" b="1" i="1" dirty="0" smtClean="0">
                <a:solidFill>
                  <a:srgbClr val="0070C0"/>
                </a:solidFill>
              </a:rPr>
              <a:t>evidence</a:t>
            </a:r>
            <a:r>
              <a:rPr lang="en-GB" sz="2800" b="1" i="1" dirty="0" smtClean="0"/>
              <a:t> based</a:t>
            </a:r>
            <a:r>
              <a:rPr lang="en-GB" sz="2800" dirty="0" smtClean="0"/>
              <a:t>, e.g. ‘Triple P’; ‘Incredible Years’; </a:t>
            </a:r>
            <a:r>
              <a:rPr lang="en-GB" sz="2800" dirty="0" smtClean="0">
                <a:solidFill>
                  <a:srgbClr val="0070C0"/>
                </a:solidFill>
              </a:rPr>
              <a:t>‘Strengthening Families’; ‘FAST’…</a:t>
            </a:r>
          </a:p>
          <a:p>
            <a:endParaRPr lang="en-GB" dirty="0"/>
          </a:p>
        </p:txBody>
      </p:sp>
    </p:spTree>
    <p:extLst>
      <p:ext uri="{BB962C8B-B14F-4D97-AF65-F5344CB8AC3E}">
        <p14:creationId xmlns:p14="http://schemas.microsoft.com/office/powerpoint/2010/main" val="3757519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rgbClr val="0070C0"/>
                </a:solidFill>
              </a:rPr>
              <a:t>Context</a:t>
            </a:r>
            <a:r>
              <a:rPr lang="en-GB" sz="2800" dirty="0">
                <a:solidFill>
                  <a:srgbClr val="0070C0"/>
                </a:solidFill>
              </a:rPr>
              <a:t>: parenting support in </a:t>
            </a:r>
            <a:r>
              <a:rPr lang="en-GB" sz="2800" dirty="0" smtClean="0">
                <a:solidFill>
                  <a:srgbClr val="0070C0"/>
                </a:solidFill>
              </a:rPr>
              <a:t>England</a:t>
            </a:r>
            <a:r>
              <a:rPr lang="en-GB" sz="2800" dirty="0">
                <a:solidFill>
                  <a:srgbClr val="0070C0"/>
                </a:solidFill>
              </a:rPr>
              <a:t/>
            </a:r>
            <a:br>
              <a:rPr lang="en-GB" sz="2800" dirty="0">
                <a:solidFill>
                  <a:srgbClr val="0070C0"/>
                </a:solidFill>
              </a:rPr>
            </a:br>
            <a:r>
              <a:rPr lang="en-GB" sz="2800" b="1" i="1" dirty="0"/>
              <a:t>3</a:t>
            </a:r>
            <a:r>
              <a:rPr lang="en-GB" sz="2800" b="1" i="1" dirty="0" smtClean="0"/>
              <a:t>) </a:t>
            </a:r>
            <a:r>
              <a:rPr lang="en-GB" sz="2800" b="1" i="1" dirty="0"/>
              <a:t>What provision exists?</a:t>
            </a:r>
            <a:endParaRPr lang="en-GB" sz="2800" dirty="0"/>
          </a:p>
        </p:txBody>
      </p:sp>
      <p:sp>
        <p:nvSpPr>
          <p:cNvPr id="3" name="Content Placeholder 2"/>
          <p:cNvSpPr>
            <a:spLocks noGrp="1"/>
          </p:cNvSpPr>
          <p:nvPr>
            <p:ph idx="1"/>
          </p:nvPr>
        </p:nvSpPr>
        <p:spPr>
          <a:xfrm>
            <a:off x="457200" y="1524000"/>
            <a:ext cx="8229600" cy="4525963"/>
          </a:xfrm>
        </p:spPr>
        <p:txBody>
          <a:bodyPr>
            <a:normAutofit/>
          </a:bodyPr>
          <a:lstStyle/>
          <a:p>
            <a:r>
              <a:rPr lang="en-GB" sz="2800" b="1" dirty="0" smtClean="0"/>
              <a:t>Delivery of programmes </a:t>
            </a:r>
            <a:r>
              <a:rPr lang="en-GB" sz="2800" dirty="0" smtClean="0"/>
              <a:t>in England is through a wide </a:t>
            </a:r>
            <a:r>
              <a:rPr lang="en-GB" sz="2800" dirty="0" smtClean="0">
                <a:solidFill>
                  <a:srgbClr val="0070C0"/>
                </a:solidFill>
              </a:rPr>
              <a:t>range of voluntary (third sector), local authority (LA), </a:t>
            </a:r>
            <a:r>
              <a:rPr lang="en-GB" sz="2800" dirty="0" smtClean="0"/>
              <a:t>&amp; health agencies.</a:t>
            </a:r>
          </a:p>
          <a:p>
            <a:r>
              <a:rPr lang="en-GB" sz="2800" dirty="0" smtClean="0">
                <a:solidFill>
                  <a:srgbClr val="0070C0"/>
                </a:solidFill>
              </a:rPr>
              <a:t>Delivery is often </a:t>
            </a:r>
            <a:r>
              <a:rPr lang="en-GB" sz="2800" b="1" i="1" dirty="0" smtClean="0">
                <a:solidFill>
                  <a:srgbClr val="0070C0"/>
                </a:solidFill>
              </a:rPr>
              <a:t>targeted</a:t>
            </a:r>
            <a:r>
              <a:rPr lang="en-GB" sz="2800" dirty="0" smtClean="0">
                <a:solidFill>
                  <a:srgbClr val="0070C0"/>
                </a:solidFill>
              </a:rPr>
              <a:t> – at families deemed to be </a:t>
            </a:r>
            <a:r>
              <a:rPr lang="en-GB" sz="2800" dirty="0" smtClean="0"/>
              <a:t>at risk of poor outcomes and/or anti-social </a:t>
            </a:r>
            <a:r>
              <a:rPr lang="en-GB" sz="2800" dirty="0" smtClean="0">
                <a:solidFill>
                  <a:srgbClr val="0070C0"/>
                </a:solidFill>
              </a:rPr>
              <a:t>behaviour.</a:t>
            </a:r>
          </a:p>
          <a:p>
            <a:r>
              <a:rPr lang="en-GB" sz="2800" dirty="0" smtClean="0"/>
              <a:t>In the case of targeted provision, the cost is often </a:t>
            </a:r>
            <a:r>
              <a:rPr lang="en-GB" sz="2800" dirty="0" smtClean="0">
                <a:solidFill>
                  <a:srgbClr val="0070C0"/>
                </a:solidFill>
              </a:rPr>
              <a:t>borne by LAs and central government.</a:t>
            </a:r>
          </a:p>
          <a:p>
            <a:endParaRPr lang="en-GB" sz="2800" dirty="0" smtClean="0">
              <a:solidFill>
                <a:srgbClr val="0070C0"/>
              </a:solidFill>
            </a:endParaRPr>
          </a:p>
          <a:p>
            <a:endParaRPr lang="en-GB" sz="2800" dirty="0"/>
          </a:p>
        </p:txBody>
      </p:sp>
    </p:spTree>
    <p:extLst>
      <p:ext uri="{BB962C8B-B14F-4D97-AF65-F5344CB8AC3E}">
        <p14:creationId xmlns:p14="http://schemas.microsoft.com/office/powerpoint/2010/main" val="3699512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r>
              <a:rPr lang="en-GB" sz="3100" b="1" dirty="0"/>
              <a:t>Context</a:t>
            </a:r>
            <a:r>
              <a:rPr lang="en-GB" sz="3100" dirty="0"/>
              <a:t>: ‘austerity’ &amp; UK government standpoint</a:t>
            </a:r>
            <a:r>
              <a:rPr lang="en-GB" dirty="0"/>
              <a:t/>
            </a:r>
            <a:br>
              <a:rPr lang="en-GB" dirty="0"/>
            </a:br>
            <a:endParaRPr lang="en-GB" dirty="0"/>
          </a:p>
        </p:txBody>
      </p:sp>
      <p:sp>
        <p:nvSpPr>
          <p:cNvPr id="3" name="Content Placeholder 2"/>
          <p:cNvSpPr>
            <a:spLocks noGrp="1"/>
          </p:cNvSpPr>
          <p:nvPr>
            <p:ph idx="1"/>
          </p:nvPr>
        </p:nvSpPr>
        <p:spPr>
          <a:xfrm>
            <a:off x="457200" y="1066800"/>
            <a:ext cx="8229600" cy="5059363"/>
          </a:xfrm>
        </p:spPr>
        <p:txBody>
          <a:bodyPr>
            <a:normAutofit/>
          </a:bodyPr>
          <a:lstStyle/>
          <a:p>
            <a:r>
              <a:rPr lang="en-GB" sz="2800" dirty="0" smtClean="0">
                <a:solidFill>
                  <a:srgbClr val="0070C0"/>
                </a:solidFill>
              </a:rPr>
              <a:t>2010 – date: UK coalition government (Conservative </a:t>
            </a:r>
            <a:r>
              <a:rPr lang="en-GB" sz="2800" dirty="0" smtClean="0"/>
              <a:t>&amp; Liberal Democrat), with responsibility for England.</a:t>
            </a:r>
          </a:p>
          <a:p>
            <a:r>
              <a:rPr lang="en-GB" sz="2800" dirty="0" smtClean="0">
                <a:solidFill>
                  <a:srgbClr val="0070C0"/>
                </a:solidFill>
              </a:rPr>
              <a:t>Following the financial crisis of 2007-08, </a:t>
            </a:r>
            <a:r>
              <a:rPr lang="en-GB" sz="2800" dirty="0" smtClean="0"/>
              <a:t>governments entered a period of austerity. This </a:t>
            </a:r>
            <a:r>
              <a:rPr lang="en-GB" sz="2800" dirty="0" smtClean="0">
                <a:solidFill>
                  <a:srgbClr val="0070C0"/>
                </a:solidFill>
              </a:rPr>
              <a:t>acted as an incentive to investigate new funding </a:t>
            </a:r>
            <a:r>
              <a:rPr lang="en-GB" sz="2800" dirty="0" smtClean="0"/>
              <a:t>mechanisms in terms of social policy, for example, ‘Social </a:t>
            </a:r>
            <a:r>
              <a:rPr lang="en-GB" sz="2800" dirty="0" smtClean="0">
                <a:solidFill>
                  <a:srgbClr val="0070C0"/>
                </a:solidFill>
              </a:rPr>
              <a:t>Investment Bonds’ (SIBs), ‘Payment by Results’ (</a:t>
            </a:r>
            <a:r>
              <a:rPr lang="en-GB" sz="2800" dirty="0" err="1" smtClean="0">
                <a:solidFill>
                  <a:srgbClr val="0070C0"/>
                </a:solidFill>
              </a:rPr>
              <a:t>PbR</a:t>
            </a:r>
            <a:r>
              <a:rPr lang="en-GB" sz="2800" dirty="0" smtClean="0">
                <a:solidFill>
                  <a:srgbClr val="0070C0"/>
                </a:solidFill>
              </a:rPr>
              <a:t>), </a:t>
            </a:r>
            <a:r>
              <a:rPr lang="en-GB" sz="2800" dirty="0" smtClean="0"/>
              <a:t>and  the marketisation of service delivery – </a:t>
            </a:r>
            <a:r>
              <a:rPr lang="en-GB" sz="2800" dirty="0" smtClean="0">
                <a:solidFill>
                  <a:srgbClr val="0070C0"/>
                </a:solidFill>
              </a:rPr>
              <a:t>fits with the neo-liberal approach.</a:t>
            </a:r>
          </a:p>
          <a:p>
            <a:r>
              <a:rPr lang="en-GB" sz="2800" dirty="0" smtClean="0"/>
              <a:t>The outcome in terms of parenting support was the </a:t>
            </a:r>
            <a:r>
              <a:rPr lang="en-GB" sz="2800" b="1" i="1" dirty="0" smtClean="0">
                <a:solidFill>
                  <a:srgbClr val="0070C0"/>
                </a:solidFill>
              </a:rPr>
              <a:t>CANparent initiative…..</a:t>
            </a:r>
          </a:p>
          <a:p>
            <a:endParaRPr lang="en-GB" sz="2800" dirty="0" smtClean="0"/>
          </a:p>
          <a:p>
            <a:endParaRPr lang="en-GB" sz="2800" dirty="0"/>
          </a:p>
        </p:txBody>
      </p:sp>
    </p:spTree>
    <p:extLst>
      <p:ext uri="{BB962C8B-B14F-4D97-AF65-F5344CB8AC3E}">
        <p14:creationId xmlns:p14="http://schemas.microsoft.com/office/powerpoint/2010/main" val="3365214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GB" sz="4000" b="1" i="1" dirty="0">
                <a:solidFill>
                  <a:srgbClr val="0070C0"/>
                </a:solidFill>
              </a:rPr>
              <a:t>The CANparent </a:t>
            </a:r>
            <a:r>
              <a:rPr lang="en-GB" sz="4000" b="1" i="1" dirty="0" smtClean="0">
                <a:solidFill>
                  <a:srgbClr val="0070C0"/>
                </a:solidFill>
              </a:rPr>
              <a:t>(CANp) trial, </a:t>
            </a:r>
            <a:r>
              <a:rPr lang="en-GB" sz="4000" b="1" i="1" dirty="0">
                <a:solidFill>
                  <a:srgbClr val="0070C0"/>
                </a:solidFill>
              </a:rPr>
              <a:t>2012-2014</a:t>
            </a:r>
            <a:r>
              <a:rPr lang="en-GB" b="1" i="1" dirty="0">
                <a:solidFill>
                  <a:srgbClr val="0070C0"/>
                </a:solidFill>
              </a:rPr>
              <a:t/>
            </a:r>
            <a:br>
              <a:rPr lang="en-GB" b="1" i="1" dirty="0">
                <a:solidFill>
                  <a:srgbClr val="0070C0"/>
                </a:solidFill>
              </a:rPr>
            </a:br>
            <a:endParaRPr lang="en-GB" dirty="0"/>
          </a:p>
        </p:txBody>
      </p:sp>
      <p:sp>
        <p:nvSpPr>
          <p:cNvPr id="3" name="Content Placeholder 2"/>
          <p:cNvSpPr>
            <a:spLocks noGrp="1"/>
          </p:cNvSpPr>
          <p:nvPr>
            <p:ph idx="1"/>
          </p:nvPr>
        </p:nvSpPr>
        <p:spPr>
          <a:xfrm>
            <a:off x="381000" y="1371600"/>
            <a:ext cx="8229600" cy="4221163"/>
          </a:xfrm>
        </p:spPr>
        <p:txBody>
          <a:bodyPr>
            <a:normAutofit lnSpcReduction="10000"/>
          </a:bodyPr>
          <a:lstStyle/>
          <a:p>
            <a:r>
              <a:rPr lang="en-GB" sz="2800" dirty="0" smtClean="0"/>
              <a:t>CANp trial = government trial of the </a:t>
            </a:r>
            <a:r>
              <a:rPr lang="en-GB" sz="2800" b="1" i="1" dirty="0" smtClean="0"/>
              <a:t>market potential </a:t>
            </a:r>
            <a:r>
              <a:rPr lang="en-GB" sz="2800" dirty="0" smtClean="0">
                <a:solidFill>
                  <a:srgbClr val="0070C0"/>
                </a:solidFill>
              </a:rPr>
              <a:t>for </a:t>
            </a:r>
            <a:r>
              <a:rPr lang="en-GB" sz="2800" b="1" i="1" dirty="0" smtClean="0">
                <a:solidFill>
                  <a:srgbClr val="0070C0"/>
                </a:solidFill>
              </a:rPr>
              <a:t>universal</a:t>
            </a:r>
            <a:r>
              <a:rPr lang="en-GB" sz="2800" dirty="0" smtClean="0">
                <a:solidFill>
                  <a:srgbClr val="0070C0"/>
                </a:solidFill>
              </a:rPr>
              <a:t> parenting classes to support parents of </a:t>
            </a:r>
            <a:r>
              <a:rPr lang="en-GB" sz="2800" dirty="0" smtClean="0"/>
              <a:t>0-5 year old children.</a:t>
            </a:r>
          </a:p>
          <a:p>
            <a:r>
              <a:rPr lang="en-GB" sz="2800" dirty="0" smtClean="0">
                <a:solidFill>
                  <a:srgbClr val="0070C0"/>
                </a:solidFill>
              </a:rPr>
              <a:t>In 3 English areas – Camden, Middlesbrough, High </a:t>
            </a:r>
            <a:r>
              <a:rPr lang="en-GB" sz="2800" dirty="0" smtClean="0"/>
              <a:t>Peak – use of vouchers was trialled to stimulate </a:t>
            </a:r>
            <a:r>
              <a:rPr lang="en-GB" sz="2800" dirty="0" smtClean="0">
                <a:solidFill>
                  <a:srgbClr val="0070C0"/>
                </a:solidFill>
              </a:rPr>
              <a:t>supply &amp; demand in respect of universal parenting.</a:t>
            </a:r>
          </a:p>
          <a:p>
            <a:r>
              <a:rPr lang="en-GB" sz="2800" b="1" i="1" dirty="0" smtClean="0"/>
              <a:t>All parents </a:t>
            </a:r>
            <a:r>
              <a:rPr lang="en-GB" sz="2800" dirty="0" smtClean="0"/>
              <a:t>of 0-5s in those areas entitled to a </a:t>
            </a:r>
            <a:r>
              <a:rPr lang="en-GB" sz="2800" dirty="0" smtClean="0">
                <a:solidFill>
                  <a:srgbClr val="0070C0"/>
                </a:solidFill>
              </a:rPr>
              <a:t>voucher worth £100 to use for a CANp class. </a:t>
            </a:r>
            <a:r>
              <a:rPr lang="en-GB" sz="2800" dirty="0" smtClean="0"/>
              <a:t>Providers received £75 for every parent recruited &amp; </a:t>
            </a:r>
            <a:r>
              <a:rPr lang="en-GB" sz="2800" dirty="0" smtClean="0">
                <a:solidFill>
                  <a:srgbClr val="0070C0"/>
                </a:solidFill>
              </a:rPr>
              <a:t>another £25 on parents’ completion of the class.</a:t>
            </a:r>
            <a:endParaRPr lang="en-GB" sz="2800" dirty="0">
              <a:solidFill>
                <a:srgbClr val="0070C0"/>
              </a:solidFill>
            </a:endParaRPr>
          </a:p>
        </p:txBody>
      </p:sp>
    </p:spTree>
    <p:extLst>
      <p:ext uri="{BB962C8B-B14F-4D97-AF65-F5344CB8AC3E}">
        <p14:creationId xmlns:p14="http://schemas.microsoft.com/office/powerpoint/2010/main" val="2517177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Market…</a:t>
            </a:r>
            <a:endParaRPr lang="en-GB" sz="4000" b="1" dirty="0"/>
          </a:p>
        </p:txBody>
      </p:sp>
      <p:sp>
        <p:nvSpPr>
          <p:cNvPr id="3" name="Content Placeholder 2"/>
          <p:cNvSpPr>
            <a:spLocks noGrp="1"/>
          </p:cNvSpPr>
          <p:nvPr>
            <p:ph idx="1"/>
          </p:nvPr>
        </p:nvSpPr>
        <p:spPr>
          <a:xfrm>
            <a:off x="457200" y="1371600"/>
            <a:ext cx="8229600" cy="4754563"/>
          </a:xfrm>
        </p:spPr>
        <p:txBody>
          <a:bodyPr>
            <a:normAutofit/>
          </a:bodyPr>
          <a:lstStyle/>
          <a:p>
            <a:r>
              <a:rPr lang="en-GB" sz="2800" dirty="0" smtClean="0">
                <a:solidFill>
                  <a:srgbClr val="0070C0"/>
                </a:solidFill>
              </a:rPr>
              <a:t>The model of ‘</a:t>
            </a:r>
            <a:r>
              <a:rPr lang="en-GB" sz="2800" u="sng" dirty="0" smtClean="0">
                <a:solidFill>
                  <a:srgbClr val="0070C0"/>
                </a:solidFill>
              </a:rPr>
              <a:t>perfect competition</a:t>
            </a:r>
            <a:r>
              <a:rPr lang="en-GB" sz="2800" dirty="0" smtClean="0">
                <a:solidFill>
                  <a:srgbClr val="0070C0"/>
                </a:solidFill>
              </a:rPr>
              <a:t>’ – a benchmark </a:t>
            </a:r>
            <a:r>
              <a:rPr lang="en-GB" sz="2800" dirty="0" smtClean="0"/>
              <a:t>for markets:</a:t>
            </a:r>
          </a:p>
          <a:p>
            <a:pPr marL="0" indent="0">
              <a:buNone/>
            </a:pPr>
            <a:endParaRPr lang="en-GB" sz="2800" dirty="0" smtClean="0"/>
          </a:p>
          <a:p>
            <a:pPr lvl="1"/>
            <a:r>
              <a:rPr lang="en-GB" dirty="0" smtClean="0">
                <a:solidFill>
                  <a:srgbClr val="0070C0"/>
                </a:solidFill>
              </a:rPr>
              <a:t>Numerous buyers &amp; numerous sellers = both are </a:t>
            </a:r>
            <a:r>
              <a:rPr lang="en-GB" dirty="0" smtClean="0"/>
              <a:t>price takers, the price being set by the interaction </a:t>
            </a:r>
            <a:r>
              <a:rPr lang="en-GB" dirty="0" smtClean="0">
                <a:solidFill>
                  <a:srgbClr val="0070C0"/>
                </a:solidFill>
              </a:rPr>
              <a:t>of both in the market place.</a:t>
            </a:r>
          </a:p>
          <a:p>
            <a:pPr lvl="1"/>
            <a:r>
              <a:rPr lang="en-GB" dirty="0" smtClean="0"/>
              <a:t>Prices are therefore signals to buyers &amp; sellers; &amp; </a:t>
            </a:r>
            <a:r>
              <a:rPr lang="en-GB" dirty="0" smtClean="0">
                <a:solidFill>
                  <a:srgbClr val="0070C0"/>
                </a:solidFill>
              </a:rPr>
              <a:t>lead to entry/exit from the market.</a:t>
            </a:r>
          </a:p>
        </p:txBody>
      </p:sp>
    </p:spTree>
    <p:extLst>
      <p:ext uri="{BB962C8B-B14F-4D97-AF65-F5344CB8AC3E}">
        <p14:creationId xmlns:p14="http://schemas.microsoft.com/office/powerpoint/2010/main" val="1798613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…quasi-market</a:t>
            </a:r>
            <a:endParaRPr lang="en-GB" b="1" dirty="0">
              <a:solidFill>
                <a:srgbClr val="0070C0"/>
              </a:solidFill>
            </a:endParaRPr>
          </a:p>
        </p:txBody>
      </p:sp>
      <p:sp>
        <p:nvSpPr>
          <p:cNvPr id="3" name="Content Placeholder 2"/>
          <p:cNvSpPr>
            <a:spLocks noGrp="1"/>
          </p:cNvSpPr>
          <p:nvPr>
            <p:ph idx="1"/>
          </p:nvPr>
        </p:nvSpPr>
        <p:spPr/>
        <p:txBody>
          <a:bodyPr>
            <a:normAutofit/>
          </a:bodyPr>
          <a:lstStyle/>
          <a:p>
            <a:r>
              <a:rPr lang="en-GB" sz="2800" dirty="0"/>
              <a:t>CANp – the </a:t>
            </a:r>
            <a:r>
              <a:rPr lang="en-GB" sz="2800" b="1" i="1" dirty="0"/>
              <a:t>price was fixed</a:t>
            </a:r>
            <a:r>
              <a:rPr lang="en-GB" sz="2800" dirty="0"/>
              <a:t>, as were the </a:t>
            </a:r>
            <a:r>
              <a:rPr lang="en-GB" sz="2800" b="1" i="1" dirty="0"/>
              <a:t>numbers of </a:t>
            </a:r>
            <a:r>
              <a:rPr lang="en-GB" sz="2800" b="1" i="1" dirty="0">
                <a:solidFill>
                  <a:schemeClr val="tx2"/>
                </a:solidFill>
              </a:rPr>
              <a:t>providers</a:t>
            </a:r>
            <a:r>
              <a:rPr lang="en-GB" sz="2800" dirty="0">
                <a:solidFill>
                  <a:schemeClr val="tx2"/>
                </a:solidFill>
              </a:rPr>
              <a:t> </a:t>
            </a:r>
            <a:r>
              <a:rPr lang="en-GB" sz="2800" dirty="0">
                <a:solidFill>
                  <a:srgbClr val="0070C0"/>
                </a:solidFill>
              </a:rPr>
              <a:t>in each area. </a:t>
            </a:r>
            <a:r>
              <a:rPr lang="en-GB" sz="2800" dirty="0" smtClean="0">
                <a:solidFill>
                  <a:srgbClr val="0070C0"/>
                </a:solidFill>
              </a:rPr>
              <a:t>There were 14 providers in </a:t>
            </a:r>
            <a:r>
              <a:rPr lang="en-GB" sz="2800" dirty="0" smtClean="0"/>
              <a:t>total, each of which had bid for inclusion in the trial.</a:t>
            </a:r>
          </a:p>
          <a:p>
            <a:r>
              <a:rPr lang="en-GB" sz="2800" dirty="0" smtClean="0">
                <a:solidFill>
                  <a:srgbClr val="0070C0"/>
                </a:solidFill>
              </a:rPr>
              <a:t>In addition, the providers were supported by voucher </a:t>
            </a:r>
            <a:r>
              <a:rPr lang="en-GB" sz="2800" dirty="0" smtClean="0"/>
              <a:t>distributors, local support, a website, &amp; some </a:t>
            </a:r>
            <a:r>
              <a:rPr lang="en-GB" sz="2800" dirty="0" smtClean="0">
                <a:solidFill>
                  <a:srgbClr val="0070C0"/>
                </a:solidFill>
              </a:rPr>
              <a:t>national media coverage.</a:t>
            </a:r>
          </a:p>
          <a:p>
            <a:r>
              <a:rPr lang="en-GB" sz="2800" dirty="0" smtClean="0"/>
              <a:t>The use of vouchers, the support elements, &amp; the </a:t>
            </a:r>
            <a:r>
              <a:rPr lang="en-GB" sz="2800" dirty="0" smtClean="0">
                <a:solidFill>
                  <a:srgbClr val="0070C0"/>
                </a:solidFill>
              </a:rPr>
              <a:t>limit on the numbers of providers, meant that </a:t>
            </a:r>
            <a:r>
              <a:rPr lang="en-GB" sz="2800" dirty="0" smtClean="0"/>
              <a:t>CANparent was a trial of a quasi-market model.</a:t>
            </a:r>
          </a:p>
        </p:txBody>
      </p:sp>
    </p:spTree>
    <p:extLst>
      <p:ext uri="{BB962C8B-B14F-4D97-AF65-F5344CB8AC3E}">
        <p14:creationId xmlns:p14="http://schemas.microsoft.com/office/powerpoint/2010/main" val="2138249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1415</TotalTime>
  <Words>2102</Words>
  <Application>Microsoft Office PowerPoint</Application>
  <PresentationFormat>On-screen Show (4:3)</PresentationFormat>
  <Paragraphs>117</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Helvetica</vt:lpstr>
      <vt:lpstr>Office Theme</vt:lpstr>
      <vt:lpstr>PowerPoint Presentation</vt:lpstr>
      <vt:lpstr>Overview</vt:lpstr>
      <vt:lpstr>Context: parenting support in England  1) What do we mean by ‘parenting support’ ?</vt:lpstr>
      <vt:lpstr>Context: parenting support in England   2) What provision exists?</vt:lpstr>
      <vt:lpstr>Context: parenting support in England 3) What provision exists?</vt:lpstr>
      <vt:lpstr>Context: ‘austerity’ &amp; UK government standpoint </vt:lpstr>
      <vt:lpstr>The CANparent (CANp) trial, 2012-2014 </vt:lpstr>
      <vt:lpstr>Market…</vt:lpstr>
      <vt:lpstr>…quasi-market</vt:lpstr>
      <vt:lpstr>Nature &amp; limitations of the CANp ‘market’</vt:lpstr>
      <vt:lpstr>Parenting class providers &amp; the CANp model (i)</vt:lpstr>
      <vt:lpstr>Parenting class providers &amp; the CANp model (ii)</vt:lpstr>
      <vt:lpstr>Providers’ initial (Time 1) view of universal parenting support, both non-market &amp; market (i)</vt:lpstr>
      <vt:lpstr>Providers’ initial  (Time 1) view of universal parenting support, both non-market &amp; market (ii)</vt:lpstr>
      <vt:lpstr>Providers’ developing (Time 2) view of universal parenting support, both non-market &amp; market (i)</vt:lpstr>
      <vt:lpstr>Providers’ final  (Time 3) view of universal parenting support, both non-market &amp; market (i)</vt:lpstr>
      <vt:lpstr>Barriers &amp; opportunities  in relation to market provision of parenting classes in CANparent (i)</vt:lpstr>
      <vt:lpstr>Barriers &amp; opportunities  in relation to market provision of parenting classes in CANparent (ii)</vt:lpstr>
      <vt:lpstr>Barriers &amp; opportunities  in relation to market provision of parenting classes in CANparent (iii)</vt:lpstr>
      <vt:lpstr>Future pathways for universal parenting support education in relation to CANparent findings</vt:lpstr>
      <vt:lpstr>Issues/questions</vt:lpstr>
      <vt:lpstr>Relevant reports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Cullen, Stephen</dc:creator>
  <cp:lastModifiedBy>Helen Hewitt</cp:lastModifiedBy>
  <cp:revision>120</cp:revision>
  <cp:lastPrinted>2016-04-22T09:16:41Z</cp:lastPrinted>
  <dcterms:created xsi:type="dcterms:W3CDTF">2006-08-16T00:00:00Z</dcterms:created>
  <dcterms:modified xsi:type="dcterms:W3CDTF">2016-04-28T13:12:23Z</dcterms:modified>
</cp:coreProperties>
</file>