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7" r:id="rId2"/>
    <p:sldId id="278" r:id="rId3"/>
    <p:sldId id="279" r:id="rId4"/>
    <p:sldId id="281" r:id="rId5"/>
    <p:sldId id="280"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77"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F3E3671D-A673-451D-B6A1-BD1F09A07F3F}" type="datetimeFigureOut">
              <a:rPr lang="en-GB" smtClean="0"/>
              <a:t>28/04/2016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A676142-0422-49C6-8027-EB6F2D23AAD1}" type="slidenum">
              <a:rPr lang="en-GB" smtClean="0"/>
              <a:t>‹#›</a:t>
            </a:fld>
            <a:endParaRPr lang="en-GB"/>
          </a:p>
        </p:txBody>
      </p:sp>
    </p:spTree>
    <p:extLst>
      <p:ext uri="{BB962C8B-B14F-4D97-AF65-F5344CB8AC3E}">
        <p14:creationId xmlns:p14="http://schemas.microsoft.com/office/powerpoint/2010/main" val="15950832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332184/RB357_-_CANparent_trial_evaluation_final_report__Research_Brief_08_07_14.pdf" TargetMode="External"/><Relationship Id="rId2" Type="http://schemas.openxmlformats.org/officeDocument/2006/relationships/hyperlink" Target="https://www.gov.uk/government/publications/canparent-trial-evaluation-final-report" TargetMode="External"/><Relationship Id="rId1" Type="http://schemas.openxmlformats.org/officeDocument/2006/relationships/slideLayout" Target="../slideLayouts/slideLayout2.xml"/><Relationship Id="rId5" Type="http://schemas.openxmlformats.org/officeDocument/2006/relationships/hyperlink" Target="https://www.gov.uk/government/publications/canparent-trial-evaluation-first-interim-report" TargetMode="External"/><Relationship Id="rId4" Type="http://schemas.openxmlformats.org/officeDocument/2006/relationships/hyperlink" Target="https://www.gov.uk/government/publications/canparent-trial-evaluation-second-interim-repor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323850" y="1844675"/>
            <a:ext cx="8362950" cy="4013200"/>
          </a:xfrm>
        </p:spPr>
        <p:txBody>
          <a:bodyPr>
            <a:normAutofit lnSpcReduction="10000"/>
          </a:bodyPr>
          <a:lstStyle/>
          <a:p>
            <a:pPr algn="ctr" eaLnBrk="1" hangingPunct="1">
              <a:buFontTx/>
              <a:buNone/>
            </a:pPr>
            <a:r>
              <a:rPr lang="en-GB" b="1" dirty="0" smtClean="0">
                <a:latin typeface="Helvetica" charset="0"/>
              </a:rPr>
              <a:t>Parenting support </a:t>
            </a:r>
            <a:r>
              <a:rPr lang="en-GB" b="1" dirty="0">
                <a:latin typeface="Helvetica" charset="0"/>
              </a:rPr>
              <a:t>p</a:t>
            </a:r>
            <a:r>
              <a:rPr lang="en-GB" b="1" dirty="0" smtClean="0">
                <a:latin typeface="Helvetica" charset="0"/>
              </a:rPr>
              <a:t>roviders’ perceptions of parents/carers’ needs in a UK initiative.</a:t>
            </a:r>
          </a:p>
          <a:p>
            <a:pPr algn="ctr" eaLnBrk="1" hangingPunct="1">
              <a:buFontTx/>
              <a:buNone/>
            </a:pPr>
            <a:endParaRPr lang="en-GB" sz="2000" dirty="0" smtClean="0">
              <a:latin typeface="Helvetica" charset="0"/>
            </a:endParaRPr>
          </a:p>
          <a:p>
            <a:pPr algn="ctr" eaLnBrk="1" hangingPunct="1">
              <a:buFontTx/>
              <a:buNone/>
            </a:pPr>
            <a:r>
              <a:rPr lang="en-GB" sz="2000" dirty="0" smtClean="0">
                <a:latin typeface="Helvetica" charset="0"/>
              </a:rPr>
              <a:t>ECER, Porto, Thursday, 4</a:t>
            </a:r>
            <a:r>
              <a:rPr lang="en-GB" sz="2000" baseline="30000" dirty="0" smtClean="0">
                <a:latin typeface="Helvetica" charset="0"/>
              </a:rPr>
              <a:t>th</a:t>
            </a:r>
            <a:r>
              <a:rPr lang="en-GB" sz="2000" dirty="0" smtClean="0">
                <a:latin typeface="Helvetica" charset="0"/>
              </a:rPr>
              <a:t> September, 2014.</a:t>
            </a:r>
          </a:p>
          <a:p>
            <a:pPr algn="ctr" eaLnBrk="1" hangingPunct="1">
              <a:buFontTx/>
              <a:buNone/>
            </a:pPr>
            <a:endParaRPr lang="en-GB" sz="2000" dirty="0" smtClean="0">
              <a:latin typeface="Helvetica" charset="0"/>
            </a:endParaRPr>
          </a:p>
          <a:p>
            <a:pPr algn="ctr" eaLnBrk="1" hangingPunct="1">
              <a:buFontTx/>
              <a:buNone/>
            </a:pPr>
            <a:r>
              <a:rPr lang="en-GB" sz="1800" dirty="0" smtClean="0">
                <a:latin typeface="Helvetica" charset="0"/>
              </a:rPr>
              <a:t>Stephen M. Cullen</a:t>
            </a:r>
          </a:p>
          <a:p>
            <a:pPr algn="ctr" eaLnBrk="1" hangingPunct="1">
              <a:buFontTx/>
              <a:buNone/>
            </a:pPr>
            <a:r>
              <a:rPr lang="en-GB" sz="1800" dirty="0" smtClean="0">
                <a:latin typeface="Helvetica" charset="0"/>
              </a:rPr>
              <a:t>Mairi-Ann Cullen</a:t>
            </a:r>
          </a:p>
          <a:p>
            <a:pPr algn="ctr" eaLnBrk="1" hangingPunct="1">
              <a:buFontTx/>
              <a:buNone/>
            </a:pPr>
            <a:r>
              <a:rPr lang="en-GB" sz="1800" dirty="0" smtClean="0">
                <a:latin typeface="Helvetica" charset="0"/>
              </a:rPr>
              <a:t>The Centre for Educational Development, Appraisal &amp; Research (CEDAR),</a:t>
            </a:r>
          </a:p>
          <a:p>
            <a:pPr algn="ctr" eaLnBrk="1" hangingPunct="1">
              <a:buFontTx/>
              <a:buNone/>
            </a:pPr>
            <a:r>
              <a:rPr lang="en-GB" sz="1800" dirty="0" smtClean="0">
                <a:latin typeface="Helvetica" charset="0"/>
              </a:rPr>
              <a:t>The University of Warwick,</a:t>
            </a:r>
          </a:p>
          <a:p>
            <a:pPr algn="ctr" eaLnBrk="1" hangingPunct="1">
              <a:buFontTx/>
              <a:buNone/>
            </a:pPr>
            <a:r>
              <a:rPr lang="en-GB" sz="1800" dirty="0" smtClean="0">
                <a:latin typeface="Helvetica" charset="0"/>
              </a:rPr>
              <a:t>England.</a:t>
            </a:r>
          </a:p>
        </p:txBody>
      </p:sp>
      <p:pic>
        <p:nvPicPr>
          <p:cNvPr id="20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4413"/>
            <a:ext cx="914400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LOG00101"/>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6804025" y="274638"/>
            <a:ext cx="1944688" cy="1425575"/>
          </a:xfrm>
          <a:noFill/>
        </p:spPr>
      </p:pic>
    </p:spTree>
    <p:extLst>
      <p:ext uri="{BB962C8B-B14F-4D97-AF65-F5344CB8AC3E}">
        <p14:creationId xmlns:p14="http://schemas.microsoft.com/office/powerpoint/2010/main" val="527768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Providers and their market (</a:t>
            </a:r>
            <a:r>
              <a:rPr lang="en-GB" dirty="0" smtClean="0"/>
              <a:t>iv)</a:t>
            </a:r>
            <a:endParaRPr lang="en-GB" dirty="0"/>
          </a:p>
        </p:txBody>
      </p:sp>
      <p:sp>
        <p:nvSpPr>
          <p:cNvPr id="3" name="Content Placeholder 2"/>
          <p:cNvSpPr>
            <a:spLocks noGrp="1"/>
          </p:cNvSpPr>
          <p:nvPr>
            <p:ph idx="1"/>
          </p:nvPr>
        </p:nvSpPr>
        <p:spPr>
          <a:xfrm>
            <a:off x="457200" y="1676400"/>
            <a:ext cx="8229600" cy="4449763"/>
          </a:xfrm>
        </p:spPr>
        <p:txBody>
          <a:bodyPr>
            <a:normAutofit fontScale="92500" lnSpcReduction="20000"/>
          </a:bodyPr>
          <a:lstStyle/>
          <a:p>
            <a:pPr marL="0" indent="0">
              <a:buNone/>
            </a:pPr>
            <a:r>
              <a:rPr lang="en-GB" sz="2800" dirty="0" smtClean="0">
                <a:solidFill>
                  <a:srgbClr val="0070C0"/>
                </a:solidFill>
              </a:rPr>
              <a:t>II. </a:t>
            </a:r>
            <a:r>
              <a:rPr lang="en-GB" sz="2800" b="1" dirty="0" smtClean="0">
                <a:solidFill>
                  <a:srgbClr val="0070C0"/>
                </a:solidFill>
              </a:rPr>
              <a:t>Stigma</a:t>
            </a:r>
            <a:r>
              <a:rPr lang="en-GB" sz="2800" dirty="0" smtClean="0">
                <a:solidFill>
                  <a:srgbClr val="0070C0"/>
                </a:solidFill>
              </a:rPr>
              <a:t>.  Connected to cultural change is the issue of stigma. </a:t>
            </a:r>
          </a:p>
          <a:p>
            <a:r>
              <a:rPr lang="en-GB" sz="2800" dirty="0" smtClean="0"/>
              <a:t>Existing parenting support provision includes targeted, </a:t>
            </a:r>
            <a:r>
              <a:rPr lang="en-GB" sz="2800" dirty="0" smtClean="0">
                <a:solidFill>
                  <a:srgbClr val="0070C0"/>
                </a:solidFill>
              </a:rPr>
              <a:t>sometimes legally directed, attendance on parenting </a:t>
            </a:r>
            <a:r>
              <a:rPr lang="en-GB" sz="2800" dirty="0" smtClean="0"/>
              <a:t>courses.</a:t>
            </a:r>
          </a:p>
          <a:p>
            <a:r>
              <a:rPr lang="en-GB" sz="2800" dirty="0" smtClean="0">
                <a:solidFill>
                  <a:srgbClr val="0070C0"/>
                </a:solidFill>
              </a:rPr>
              <a:t>There is also a sense that parenting provision is for </a:t>
            </a:r>
            <a:r>
              <a:rPr lang="en-GB" sz="2800" dirty="0" smtClean="0"/>
              <a:t>‘inadequate’ parents:</a:t>
            </a:r>
          </a:p>
          <a:p>
            <a:pPr marL="800100" lvl="2" indent="0">
              <a:buNone/>
            </a:pPr>
            <a:r>
              <a:rPr lang="en-GB" sz="2800" dirty="0" smtClean="0">
                <a:solidFill>
                  <a:srgbClr val="0070C0"/>
                </a:solidFill>
              </a:rPr>
              <a:t>‘</a:t>
            </a:r>
            <a:r>
              <a:rPr lang="en-GB" sz="2800" i="1" dirty="0" smtClean="0">
                <a:solidFill>
                  <a:srgbClr val="0070C0"/>
                </a:solidFill>
              </a:rPr>
              <a:t>Parenting programmes are seen to be for “defective” </a:t>
            </a:r>
            <a:r>
              <a:rPr lang="en-GB" sz="2800" i="1" dirty="0" smtClean="0"/>
              <a:t>parents, for “dysfunctional “parents.’ </a:t>
            </a:r>
            <a:r>
              <a:rPr lang="en-GB" sz="2800" dirty="0" smtClean="0"/>
              <a:t>(Provider)</a:t>
            </a:r>
            <a:endParaRPr lang="en-GB" sz="2800" dirty="0"/>
          </a:p>
          <a:p>
            <a:r>
              <a:rPr lang="en-GB" sz="2800" dirty="0" smtClean="0"/>
              <a:t> </a:t>
            </a:r>
            <a:r>
              <a:rPr lang="en-GB" sz="2800" dirty="0" smtClean="0">
                <a:solidFill>
                  <a:srgbClr val="0070C0"/>
                </a:solidFill>
              </a:rPr>
              <a:t>Removing stigma was seen to be dependent on cultural </a:t>
            </a:r>
            <a:r>
              <a:rPr lang="en-GB" sz="2800" dirty="0" smtClean="0"/>
              <a:t>change over time. </a:t>
            </a:r>
          </a:p>
          <a:p>
            <a:pPr marL="0" indent="0">
              <a:buNone/>
            </a:pPr>
            <a:r>
              <a:rPr lang="en-GB" sz="2400" i="1" dirty="0"/>
              <a:t>	</a:t>
            </a:r>
            <a:endParaRPr lang="en-GB" sz="2400" dirty="0" smtClean="0"/>
          </a:p>
        </p:txBody>
      </p:sp>
    </p:spTree>
    <p:extLst>
      <p:ext uri="{BB962C8B-B14F-4D97-AF65-F5344CB8AC3E}">
        <p14:creationId xmlns:p14="http://schemas.microsoft.com/office/powerpoint/2010/main" val="122195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Providers and their market </a:t>
            </a:r>
            <a:r>
              <a:rPr lang="en-GB" dirty="0" smtClean="0"/>
              <a:t>(</a:t>
            </a:r>
            <a:r>
              <a:rPr lang="en-GB" dirty="0"/>
              <a:t>v</a:t>
            </a:r>
            <a:r>
              <a:rPr lang="en-GB" dirty="0" smtClean="0"/>
              <a:t>)</a:t>
            </a:r>
            <a:endParaRPr lang="en-GB"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GB" sz="2400" b="1" dirty="0" smtClean="0">
                <a:solidFill>
                  <a:srgbClr val="0070C0"/>
                </a:solidFill>
              </a:rPr>
              <a:t>III. The ‘real’ size of the parenting market</a:t>
            </a:r>
            <a:r>
              <a:rPr lang="en-GB" sz="2400" dirty="0" smtClean="0">
                <a:solidFill>
                  <a:srgbClr val="0070C0"/>
                </a:solidFill>
              </a:rPr>
              <a:t>. </a:t>
            </a:r>
          </a:p>
          <a:p>
            <a:r>
              <a:rPr lang="en-GB" sz="2400" dirty="0" smtClean="0"/>
              <a:t>Some providers questioned the potential size of the market, </a:t>
            </a:r>
            <a:r>
              <a:rPr lang="en-GB" sz="2400" dirty="0" smtClean="0">
                <a:solidFill>
                  <a:srgbClr val="0070C0"/>
                </a:solidFill>
              </a:rPr>
              <a:t>arguing that it was not synonymous with the numbers of </a:t>
            </a:r>
            <a:r>
              <a:rPr lang="en-GB" sz="2400" dirty="0" smtClean="0"/>
              <a:t>parents with children 0-5years. For example:</a:t>
            </a:r>
          </a:p>
          <a:p>
            <a:pPr lvl="1"/>
            <a:r>
              <a:rPr lang="en-GB" sz="2400" dirty="0" smtClean="0"/>
              <a:t> </a:t>
            </a:r>
            <a:r>
              <a:rPr lang="en-GB" sz="2400" i="1" dirty="0" smtClean="0">
                <a:solidFill>
                  <a:srgbClr val="0070C0"/>
                </a:solidFill>
              </a:rPr>
              <a:t>‘maybe you get to a point where you’ve got the optimum </a:t>
            </a:r>
            <a:r>
              <a:rPr lang="en-GB" sz="2400" i="1" dirty="0" smtClean="0"/>
              <a:t>number of people you are going to get, and that’s it’. </a:t>
            </a:r>
            <a:r>
              <a:rPr lang="en-GB" sz="2400" dirty="0" smtClean="0">
                <a:solidFill>
                  <a:srgbClr val="0070C0"/>
                </a:solidFill>
              </a:rPr>
              <a:t>(Provider)</a:t>
            </a:r>
          </a:p>
          <a:p>
            <a:r>
              <a:rPr lang="en-GB" sz="2400" dirty="0" smtClean="0"/>
              <a:t>This view could be linked with the dominant culture of </a:t>
            </a:r>
            <a:r>
              <a:rPr lang="en-GB" sz="2400" dirty="0" smtClean="0">
                <a:solidFill>
                  <a:srgbClr val="0070C0"/>
                </a:solidFill>
              </a:rPr>
              <a:t>provision, i.e., not being market-focused.</a:t>
            </a:r>
          </a:p>
          <a:p>
            <a:r>
              <a:rPr lang="en-GB" sz="2400" dirty="0" smtClean="0"/>
              <a:t>But also, there is the issue of parents and their sources of </a:t>
            </a:r>
            <a:r>
              <a:rPr lang="en-GB" sz="2400" dirty="0" smtClean="0">
                <a:solidFill>
                  <a:srgbClr val="0070C0"/>
                </a:solidFill>
              </a:rPr>
              <a:t>parenting knowledge…</a:t>
            </a:r>
          </a:p>
          <a:p>
            <a:pPr marL="0" indent="0">
              <a:buNone/>
            </a:pPr>
            <a:endParaRPr lang="en-GB" sz="2400" dirty="0" smtClean="0"/>
          </a:p>
        </p:txBody>
      </p:sp>
    </p:spTree>
    <p:extLst>
      <p:ext uri="{BB962C8B-B14F-4D97-AF65-F5344CB8AC3E}">
        <p14:creationId xmlns:p14="http://schemas.microsoft.com/office/powerpoint/2010/main" val="852365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Providers and their market (</a:t>
            </a:r>
            <a:r>
              <a:rPr lang="en-GB" dirty="0" smtClean="0"/>
              <a:t>vi)</a:t>
            </a:r>
            <a:endParaRPr lang="en-GB"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GB" sz="2400" b="1" dirty="0" smtClean="0"/>
              <a:t>IV. </a:t>
            </a:r>
            <a:r>
              <a:rPr lang="en-GB" sz="2400" b="1" dirty="0" smtClean="0">
                <a:solidFill>
                  <a:srgbClr val="0070C0"/>
                </a:solidFill>
              </a:rPr>
              <a:t>Other sources of parenting support.</a:t>
            </a:r>
          </a:p>
          <a:p>
            <a:r>
              <a:rPr lang="en-GB" sz="2400" dirty="0" smtClean="0"/>
              <a:t>Wrong to think that parenting classes are the only offer in the </a:t>
            </a:r>
            <a:r>
              <a:rPr lang="en-GB" sz="2400" dirty="0" smtClean="0">
                <a:solidFill>
                  <a:srgbClr val="0070C0"/>
                </a:solidFill>
              </a:rPr>
              <a:t>‘market’. Other ‘offers’ include:</a:t>
            </a:r>
          </a:p>
          <a:p>
            <a:pPr lvl="1"/>
            <a:r>
              <a:rPr lang="en-GB" sz="2000" dirty="0" smtClean="0"/>
              <a:t>Families: grandparents, siblings, friends.</a:t>
            </a:r>
          </a:p>
          <a:p>
            <a:pPr lvl="1"/>
            <a:r>
              <a:rPr lang="en-GB" sz="2000" dirty="0" smtClean="0">
                <a:solidFill>
                  <a:srgbClr val="0070C0"/>
                </a:solidFill>
              </a:rPr>
              <a:t>Doctors, midwives, health visitors.</a:t>
            </a:r>
          </a:p>
          <a:p>
            <a:pPr lvl="1"/>
            <a:r>
              <a:rPr lang="en-GB" sz="2000" dirty="0" smtClean="0"/>
              <a:t>Children’s centres’ staff (5,000 children’s centres in England)</a:t>
            </a:r>
          </a:p>
          <a:p>
            <a:pPr marL="457200" lvl="1" indent="0">
              <a:buNone/>
            </a:pPr>
            <a:r>
              <a:rPr lang="en-GB" sz="2000" dirty="0" smtClean="0">
                <a:solidFill>
                  <a:srgbClr val="0070C0"/>
                </a:solidFill>
              </a:rPr>
              <a:t>All of those sources of advice and support are free at the point of </a:t>
            </a:r>
            <a:r>
              <a:rPr lang="en-GB" sz="2000" dirty="0" smtClean="0"/>
              <a:t>delivery.</a:t>
            </a:r>
          </a:p>
          <a:p>
            <a:pPr marL="400050"/>
            <a:r>
              <a:rPr lang="en-GB" sz="2400" dirty="0" smtClean="0">
                <a:solidFill>
                  <a:srgbClr val="0070C0"/>
                </a:solidFill>
              </a:rPr>
              <a:t>Also paid for sources of parenting support:</a:t>
            </a:r>
          </a:p>
          <a:p>
            <a:pPr marL="800100" lvl="1"/>
            <a:r>
              <a:rPr lang="en-GB" sz="2000" dirty="0" smtClean="0"/>
              <a:t>Magazines, books</a:t>
            </a:r>
          </a:p>
          <a:p>
            <a:pPr marL="800100" lvl="1"/>
            <a:r>
              <a:rPr lang="en-GB" sz="2000" dirty="0" smtClean="0">
                <a:solidFill>
                  <a:srgbClr val="0070C0"/>
                </a:solidFill>
              </a:rPr>
              <a:t>Television programmes</a:t>
            </a:r>
          </a:p>
          <a:p>
            <a:pPr marL="400050"/>
            <a:r>
              <a:rPr lang="en-GB" sz="2400" dirty="0" smtClean="0"/>
              <a:t>So, it is not an empty market waiting to be exploited.</a:t>
            </a:r>
          </a:p>
          <a:p>
            <a:pPr lvl="1"/>
            <a:endParaRPr lang="en-GB" sz="2000" dirty="0"/>
          </a:p>
        </p:txBody>
      </p:sp>
    </p:spTree>
    <p:extLst>
      <p:ext uri="{BB962C8B-B14F-4D97-AF65-F5344CB8AC3E}">
        <p14:creationId xmlns:p14="http://schemas.microsoft.com/office/powerpoint/2010/main" val="308189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Providers and their market (</a:t>
            </a:r>
            <a:r>
              <a:rPr lang="en-GB" dirty="0" smtClean="0"/>
              <a:t>vii)</a:t>
            </a:r>
            <a:endParaRPr lang="en-GB"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0" indent="0">
              <a:buNone/>
            </a:pPr>
            <a:r>
              <a:rPr lang="en-GB" sz="2400" b="1" dirty="0" smtClean="0"/>
              <a:t>V. Paying for parenting support</a:t>
            </a:r>
            <a:r>
              <a:rPr lang="en-GB" b="1" dirty="0" smtClean="0"/>
              <a:t>.</a:t>
            </a:r>
            <a:endParaRPr lang="en-GB" dirty="0" smtClean="0"/>
          </a:p>
          <a:p>
            <a:r>
              <a:rPr lang="en-GB" sz="2400" dirty="0" smtClean="0"/>
              <a:t>Although parents taking CANparent courses during the trial </a:t>
            </a:r>
            <a:r>
              <a:rPr lang="en-GB" sz="2400" dirty="0" smtClean="0">
                <a:solidFill>
                  <a:srgbClr val="0070C0"/>
                </a:solidFill>
              </a:rPr>
              <a:t>did not have to pay (they received £100 vouchers), one aim </a:t>
            </a:r>
            <a:r>
              <a:rPr lang="en-GB" sz="2400" dirty="0" smtClean="0"/>
              <a:t>was to begin the process of creating a market in provision.</a:t>
            </a:r>
          </a:p>
          <a:p>
            <a:r>
              <a:rPr lang="en-GB" sz="2400" dirty="0" smtClean="0">
                <a:solidFill>
                  <a:srgbClr val="0070C0"/>
                </a:solidFill>
              </a:rPr>
              <a:t>Providers were sceptical that parents would pay for universal </a:t>
            </a:r>
            <a:r>
              <a:rPr lang="en-GB" sz="2400" dirty="0" smtClean="0"/>
              <a:t>parenting classes, or, at most, only a nominal amount.</a:t>
            </a:r>
          </a:p>
          <a:p>
            <a:r>
              <a:rPr lang="en-GB" sz="2400" dirty="0" smtClean="0">
                <a:solidFill>
                  <a:srgbClr val="0070C0"/>
                </a:solidFill>
              </a:rPr>
              <a:t>Providers argued that the dominant UK culture of free at the </a:t>
            </a:r>
            <a:r>
              <a:rPr lang="en-GB" sz="2400" dirty="0" smtClean="0"/>
              <a:t>point of delivery healthcare meant that parents do not expect </a:t>
            </a:r>
            <a:r>
              <a:rPr lang="en-GB" sz="2400" dirty="0" smtClean="0">
                <a:solidFill>
                  <a:srgbClr val="0070C0"/>
                </a:solidFill>
              </a:rPr>
              <a:t>to pay. For example, one provider lead commented that </a:t>
            </a:r>
            <a:r>
              <a:rPr lang="en-GB" sz="2400" dirty="0" smtClean="0"/>
              <a:t>parents think:</a:t>
            </a:r>
          </a:p>
          <a:p>
            <a:pPr marL="800100" lvl="2" indent="0">
              <a:buNone/>
            </a:pPr>
            <a:r>
              <a:rPr lang="en-GB" sz="2000" b="1" i="1" dirty="0" smtClean="0">
                <a:solidFill>
                  <a:srgbClr val="0070C0"/>
                </a:solidFill>
              </a:rPr>
              <a:t>‘if it is so important it should be given out free in any case, like [NHS] ante-natal classes and 2 year old checks’ (Provider).</a:t>
            </a:r>
          </a:p>
          <a:p>
            <a:endParaRPr lang="en-GB" sz="2400" dirty="0"/>
          </a:p>
        </p:txBody>
      </p:sp>
    </p:spTree>
    <p:extLst>
      <p:ext uri="{BB962C8B-B14F-4D97-AF65-F5344CB8AC3E}">
        <p14:creationId xmlns:p14="http://schemas.microsoft.com/office/powerpoint/2010/main" val="3324407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Parents’ views (</a:t>
            </a:r>
            <a:r>
              <a:rPr lang="en-GB" dirty="0" err="1" smtClean="0"/>
              <a:t>i</a:t>
            </a:r>
            <a:r>
              <a:rPr lang="en-GB" dirty="0" smtClean="0"/>
              <a:t>)</a:t>
            </a:r>
            <a:endParaRPr lang="en-GB"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GB" sz="2400" dirty="0" smtClean="0">
                <a:solidFill>
                  <a:srgbClr val="0070C0"/>
                </a:solidFill>
              </a:rPr>
              <a:t>Parent views were collected during the evaluation in a variety </a:t>
            </a:r>
            <a:r>
              <a:rPr lang="en-GB" sz="2400" dirty="0" smtClean="0"/>
              <a:t>of ways. This included two face-to-face, computer assisted </a:t>
            </a:r>
            <a:r>
              <a:rPr lang="en-GB" sz="2400" dirty="0" smtClean="0">
                <a:solidFill>
                  <a:srgbClr val="0070C0"/>
                </a:solidFill>
              </a:rPr>
              <a:t>personal interviewing surveys carried out in the trial areas:</a:t>
            </a:r>
          </a:p>
          <a:p>
            <a:pPr lvl="3"/>
            <a:r>
              <a:rPr lang="en-GB" sz="2400" dirty="0" smtClean="0"/>
              <a:t>Time period 1 (2012): 1,510 respondents.</a:t>
            </a:r>
          </a:p>
          <a:p>
            <a:pPr lvl="3"/>
            <a:r>
              <a:rPr lang="en-GB" sz="2400" dirty="0" smtClean="0">
                <a:solidFill>
                  <a:srgbClr val="0070C0"/>
                </a:solidFill>
              </a:rPr>
              <a:t>Time period 2 (2013): 1,603 respondents.</a:t>
            </a:r>
          </a:p>
          <a:p>
            <a:r>
              <a:rPr lang="en-GB" sz="2400" dirty="0" smtClean="0"/>
              <a:t>The surveys covered a wide range of questions, &amp; included </a:t>
            </a:r>
            <a:r>
              <a:rPr lang="en-GB" sz="2400" dirty="0" smtClean="0">
                <a:solidFill>
                  <a:srgbClr val="0070C0"/>
                </a:solidFill>
              </a:rPr>
              <a:t>questions related to parents’ attitudes toward the trial, </a:t>
            </a:r>
          </a:p>
          <a:p>
            <a:pPr marL="0" indent="0">
              <a:buNone/>
            </a:pPr>
            <a:r>
              <a:rPr lang="en-GB" sz="2400" dirty="0">
                <a:solidFill>
                  <a:srgbClr val="0070C0"/>
                </a:solidFill>
              </a:rPr>
              <a:t> </a:t>
            </a:r>
            <a:r>
              <a:rPr lang="en-GB" sz="2400" dirty="0" smtClean="0">
                <a:solidFill>
                  <a:srgbClr val="0070C0"/>
                </a:solidFill>
              </a:rPr>
              <a:t>    </a:t>
            </a:r>
            <a:r>
              <a:rPr lang="en-GB" sz="2400" dirty="0" smtClean="0"/>
              <a:t>take-up,</a:t>
            </a:r>
            <a:r>
              <a:rPr lang="en-GB" sz="2400" dirty="0" smtClean="0">
                <a:solidFill>
                  <a:srgbClr val="0070C0"/>
                </a:solidFill>
              </a:rPr>
              <a:t> </a:t>
            </a:r>
            <a:r>
              <a:rPr lang="en-GB" sz="2400" dirty="0" smtClean="0"/>
              <a:t>&amp; propensity to take up parenting classes.</a:t>
            </a:r>
          </a:p>
          <a:p>
            <a:r>
              <a:rPr lang="en-GB" sz="2800" dirty="0" smtClean="0">
                <a:solidFill>
                  <a:srgbClr val="0070C0"/>
                </a:solidFill>
              </a:rPr>
              <a:t>Information was collected that gives some insight </a:t>
            </a:r>
            <a:r>
              <a:rPr lang="en-GB" sz="2800" dirty="0" smtClean="0"/>
              <a:t>into: parental resistance, accessing a variety of </a:t>
            </a:r>
            <a:r>
              <a:rPr lang="en-GB" sz="2800" dirty="0" smtClean="0">
                <a:solidFill>
                  <a:srgbClr val="0070C0"/>
                </a:solidFill>
              </a:rPr>
              <a:t>parenting support information, and paying for </a:t>
            </a:r>
            <a:r>
              <a:rPr lang="en-GB" sz="2800" dirty="0" smtClean="0"/>
              <a:t>parenting support.</a:t>
            </a:r>
            <a:endParaRPr lang="en-GB" sz="2800" dirty="0"/>
          </a:p>
          <a:p>
            <a:endParaRPr lang="en-GB" sz="2400" dirty="0" smtClean="0"/>
          </a:p>
        </p:txBody>
      </p:sp>
    </p:spTree>
    <p:extLst>
      <p:ext uri="{BB962C8B-B14F-4D97-AF65-F5344CB8AC3E}">
        <p14:creationId xmlns:p14="http://schemas.microsoft.com/office/powerpoint/2010/main" val="3814043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Parents’ views (</a:t>
            </a:r>
            <a:r>
              <a:rPr lang="en-GB" dirty="0" smtClean="0"/>
              <a:t>ii)</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7974042"/>
              </p:ext>
            </p:extLst>
          </p:nvPr>
        </p:nvGraphicFramePr>
        <p:xfrm>
          <a:off x="457200" y="1295400"/>
          <a:ext cx="8229600" cy="5034280"/>
        </p:xfrm>
        <a:graphic>
          <a:graphicData uri="http://schemas.openxmlformats.org/drawingml/2006/table">
            <a:tbl>
              <a:tblPr firstRow="1" bandRow="1">
                <a:tableStyleId>{5C22544A-7EE6-4342-B048-85BDC9FD1C3A}</a:tableStyleId>
              </a:tblPr>
              <a:tblGrid>
                <a:gridCol w="4495800"/>
                <a:gridCol w="1752600"/>
                <a:gridCol w="1981200"/>
              </a:tblGrid>
              <a:tr h="370840">
                <a:tc>
                  <a:txBody>
                    <a:bodyPr/>
                    <a:lstStyle/>
                    <a:p>
                      <a:endParaRPr lang="en-GB" dirty="0"/>
                    </a:p>
                  </a:txBody>
                  <a:tcPr/>
                </a:tc>
                <a:tc>
                  <a:txBody>
                    <a:bodyPr/>
                    <a:lstStyle/>
                    <a:p>
                      <a:r>
                        <a:rPr lang="en-GB" dirty="0" smtClean="0"/>
                        <a:t>Time</a:t>
                      </a:r>
                      <a:r>
                        <a:rPr lang="en-GB" baseline="0" dirty="0" smtClean="0"/>
                        <a:t> period 1</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 1510</a:t>
                      </a:r>
                    </a:p>
                  </a:txBody>
                  <a:tcPr/>
                </a:tc>
                <a:tc>
                  <a:txBody>
                    <a:bodyPr/>
                    <a:lstStyle/>
                    <a:p>
                      <a:r>
                        <a:rPr lang="en-GB" dirty="0" smtClean="0"/>
                        <a:t>Time period 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 1603</a:t>
                      </a:r>
                    </a:p>
                  </a:txBody>
                  <a:tcPr/>
                </a:tc>
              </a:tr>
              <a:tr h="370840">
                <a:tc>
                  <a:txBody>
                    <a:bodyPr/>
                    <a:lstStyle/>
                    <a:p>
                      <a:r>
                        <a:rPr lang="en-GB" b="1" dirty="0" smtClean="0"/>
                        <a:t>% parents agreeing:</a:t>
                      </a:r>
                      <a:endParaRPr lang="en-GB" b="1" dirty="0"/>
                    </a:p>
                  </a:txBody>
                  <a:tcPr/>
                </a:tc>
                <a:tc>
                  <a:txBody>
                    <a:bodyPr/>
                    <a:lstStyle/>
                    <a:p>
                      <a:pPr algn="ctr"/>
                      <a:r>
                        <a:rPr lang="en-GB" dirty="0" smtClean="0"/>
                        <a:t>%</a:t>
                      </a:r>
                      <a:endParaRPr lang="en-GB" dirty="0"/>
                    </a:p>
                  </a:txBody>
                  <a:tcPr/>
                </a:tc>
                <a:tc>
                  <a:txBody>
                    <a:bodyPr/>
                    <a:lstStyle/>
                    <a:p>
                      <a:pPr algn="ctr"/>
                      <a:r>
                        <a:rPr lang="en-GB" dirty="0" smtClean="0"/>
                        <a:t>%</a:t>
                      </a:r>
                      <a:endParaRPr lang="en-GB" dirty="0"/>
                    </a:p>
                  </a:txBody>
                  <a:tcPr/>
                </a:tc>
              </a:tr>
              <a:tr h="370840">
                <a:tc>
                  <a:txBody>
                    <a:bodyPr/>
                    <a:lstStyle/>
                    <a:p>
                      <a:r>
                        <a:rPr lang="en-GB" i="1" dirty="0" smtClean="0"/>
                        <a:t>+</a:t>
                      </a:r>
                      <a:r>
                        <a:rPr lang="en-GB" i="1" dirty="0" err="1" smtClean="0"/>
                        <a:t>ve</a:t>
                      </a:r>
                      <a:r>
                        <a:rPr lang="en-GB" i="1" baseline="0" dirty="0" smtClean="0"/>
                        <a:t> statements about the idea of universal parenting classes</a:t>
                      </a:r>
                      <a:endParaRPr lang="en-GB" i="1" dirty="0"/>
                    </a:p>
                  </a:txBody>
                  <a:tcPr/>
                </a:tc>
                <a:tc>
                  <a:txBody>
                    <a:bodyPr/>
                    <a:lstStyle/>
                    <a:p>
                      <a:endParaRPr lang="en-GB"/>
                    </a:p>
                  </a:txBody>
                  <a:tcPr/>
                </a:tc>
                <a:tc>
                  <a:txBody>
                    <a:bodyPr/>
                    <a:lstStyle/>
                    <a:p>
                      <a:endParaRPr lang="en-GB"/>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Going on parenting classes should be something that all parents should be encouraged to do</a:t>
                      </a:r>
                    </a:p>
                  </a:txBody>
                  <a:tcPr/>
                </a:tc>
                <a:tc>
                  <a:txBody>
                    <a:bodyPr/>
                    <a:lstStyle/>
                    <a:p>
                      <a:pPr algn="ctr"/>
                      <a:endParaRPr lang="en-GB" dirty="0" smtClean="0"/>
                    </a:p>
                    <a:p>
                      <a:pPr algn="ctr"/>
                      <a:r>
                        <a:rPr lang="en-GB" dirty="0" smtClean="0"/>
                        <a:t>53</a:t>
                      </a:r>
                      <a:endParaRPr lang="en-GB" dirty="0"/>
                    </a:p>
                  </a:txBody>
                  <a:tcPr/>
                </a:tc>
                <a:tc>
                  <a:txBody>
                    <a:bodyPr/>
                    <a:lstStyle/>
                    <a:p>
                      <a:pPr algn="ctr"/>
                      <a:endParaRPr lang="en-GB" dirty="0" smtClean="0"/>
                    </a:p>
                    <a:p>
                      <a:pPr algn="ctr"/>
                      <a:r>
                        <a:rPr lang="en-GB" dirty="0" smtClean="0"/>
                        <a:t>50</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If parents have issues</a:t>
                      </a:r>
                      <a:r>
                        <a:rPr lang="en-GB" baseline="0" dirty="0" smtClean="0"/>
                        <a:t> they want to discuss about parenting, it’s better to talk to professionals than simply rely on talking to family or friends</a:t>
                      </a:r>
                      <a:endParaRPr lang="en-GB" dirty="0" smtClean="0"/>
                    </a:p>
                  </a:txBody>
                  <a:tcPr/>
                </a:tc>
                <a:tc>
                  <a:txBody>
                    <a:bodyPr/>
                    <a:lstStyle/>
                    <a:p>
                      <a:pPr algn="ctr"/>
                      <a:endParaRPr lang="en-GB" dirty="0" smtClean="0"/>
                    </a:p>
                    <a:p>
                      <a:pPr algn="ctr"/>
                      <a:r>
                        <a:rPr lang="en-GB" dirty="0" smtClean="0"/>
                        <a:t>39</a:t>
                      </a:r>
                      <a:endParaRPr lang="en-GB" dirty="0"/>
                    </a:p>
                  </a:txBody>
                  <a:tcPr/>
                </a:tc>
                <a:tc>
                  <a:txBody>
                    <a:bodyPr/>
                    <a:lstStyle/>
                    <a:p>
                      <a:pPr algn="ctr"/>
                      <a:endParaRPr lang="en-GB" dirty="0" smtClean="0"/>
                    </a:p>
                    <a:p>
                      <a:pPr algn="ctr"/>
                      <a:r>
                        <a:rPr lang="en-GB" dirty="0" smtClean="0"/>
                        <a:t>37</a:t>
                      </a:r>
                      <a:endParaRPr lang="en-GB" dirty="0"/>
                    </a:p>
                  </a:txBody>
                  <a:tcPr/>
                </a:tc>
              </a:tr>
              <a:tr h="370840">
                <a:tc>
                  <a:txBody>
                    <a:bodyPr/>
                    <a:lstStyle/>
                    <a:p>
                      <a:r>
                        <a:rPr lang="en-GB" i="1" dirty="0" smtClean="0"/>
                        <a:t>-</a:t>
                      </a:r>
                      <a:r>
                        <a:rPr lang="en-GB" i="1" dirty="0" err="1" smtClean="0"/>
                        <a:t>ve</a:t>
                      </a:r>
                      <a:r>
                        <a:rPr lang="en-GB" i="1" dirty="0" smtClean="0"/>
                        <a:t> statements about the idea of universal parenting classes</a:t>
                      </a:r>
                      <a:endParaRPr lang="en-GB" i="1" dirty="0"/>
                    </a:p>
                  </a:txBody>
                  <a:tcPr/>
                </a:tc>
                <a:tc>
                  <a:txBody>
                    <a:bodyPr/>
                    <a:lstStyle/>
                    <a:p>
                      <a:pPr algn="ctr"/>
                      <a:endParaRPr lang="en-GB" dirty="0"/>
                    </a:p>
                  </a:txBody>
                  <a:tcPr/>
                </a:tc>
                <a:tc>
                  <a:txBody>
                    <a:bodyPr/>
                    <a:lstStyle/>
                    <a:p>
                      <a:endParaRPr lang="en-GB"/>
                    </a:p>
                  </a:txBody>
                  <a:tcPr/>
                </a:tc>
              </a:tr>
              <a:tr h="370840">
                <a:tc>
                  <a:txBody>
                    <a:bodyPr/>
                    <a:lstStyle/>
                    <a:p>
                      <a:r>
                        <a:rPr lang="en-GB" dirty="0" smtClean="0"/>
                        <a:t>Parenting classes should only be offered for free if parents can’t</a:t>
                      </a:r>
                      <a:r>
                        <a:rPr lang="en-GB" baseline="0" dirty="0" smtClean="0"/>
                        <a:t> afford to pay</a:t>
                      </a:r>
                      <a:endParaRPr lang="en-GB" dirty="0"/>
                    </a:p>
                  </a:txBody>
                  <a:tcPr/>
                </a:tc>
                <a:tc>
                  <a:txBody>
                    <a:bodyPr/>
                    <a:lstStyle/>
                    <a:p>
                      <a:pPr algn="ctr"/>
                      <a:r>
                        <a:rPr lang="en-GB" dirty="0" smtClean="0"/>
                        <a:t>44</a:t>
                      </a:r>
                      <a:endParaRPr lang="en-GB" dirty="0"/>
                    </a:p>
                  </a:txBody>
                  <a:tcPr/>
                </a:tc>
                <a:tc>
                  <a:txBody>
                    <a:bodyPr/>
                    <a:lstStyle/>
                    <a:p>
                      <a:pPr algn="ctr"/>
                      <a:r>
                        <a:rPr lang="en-GB" dirty="0" smtClean="0"/>
                        <a:t>42</a:t>
                      </a:r>
                      <a:endParaRPr lang="en-GB" dirty="0"/>
                    </a:p>
                  </a:txBody>
                  <a:tcPr/>
                </a:tc>
              </a:tr>
            </a:tbl>
          </a:graphicData>
        </a:graphic>
      </p:graphicFrame>
    </p:spTree>
    <p:extLst>
      <p:ext uri="{BB962C8B-B14F-4D97-AF65-F5344CB8AC3E}">
        <p14:creationId xmlns:p14="http://schemas.microsoft.com/office/powerpoint/2010/main" val="1976435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Parents’ views (</a:t>
            </a:r>
            <a:r>
              <a:rPr lang="en-GB" dirty="0" smtClean="0"/>
              <a:t>iii)</a:t>
            </a:r>
            <a:endParaRPr lang="en-GB"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GB" sz="2400" dirty="0" smtClean="0">
                <a:solidFill>
                  <a:srgbClr val="0070C0"/>
                </a:solidFill>
              </a:rPr>
              <a:t>The survey findings give some support to the perceptions of </a:t>
            </a:r>
            <a:r>
              <a:rPr lang="en-GB" sz="2400" dirty="0" smtClean="0"/>
              <a:t>providers in relation to the barriers to bringing about cultural </a:t>
            </a:r>
            <a:r>
              <a:rPr lang="en-GB" sz="2400" dirty="0" smtClean="0">
                <a:solidFill>
                  <a:srgbClr val="0070C0"/>
                </a:solidFill>
              </a:rPr>
              <a:t>change in relation to universal parenting support.</a:t>
            </a:r>
          </a:p>
          <a:p>
            <a:r>
              <a:rPr lang="en-GB" sz="2400" dirty="0" smtClean="0"/>
              <a:t>Despite the CANparent trial, &amp; its associated marketing, in </a:t>
            </a:r>
            <a:r>
              <a:rPr lang="en-GB" sz="2400" dirty="0" smtClean="0">
                <a:solidFill>
                  <a:srgbClr val="0070C0"/>
                </a:solidFill>
              </a:rPr>
              <a:t>two of the areas identified by providers – parental resistance </a:t>
            </a:r>
            <a:r>
              <a:rPr lang="en-GB" sz="2400" dirty="0" smtClean="0"/>
              <a:t>&amp; non-course sources of parenting support – there was no </a:t>
            </a:r>
            <a:r>
              <a:rPr lang="en-GB" sz="2400" dirty="0" smtClean="0">
                <a:solidFill>
                  <a:srgbClr val="0070C0"/>
                </a:solidFill>
              </a:rPr>
              <a:t>statistically significant change in the % of parent respondents </a:t>
            </a:r>
            <a:r>
              <a:rPr lang="en-GB" sz="2400" dirty="0" smtClean="0"/>
              <a:t>who thought that all parents should be encouraged to go on </a:t>
            </a:r>
            <a:r>
              <a:rPr lang="en-GB" sz="2400" dirty="0" smtClean="0">
                <a:solidFill>
                  <a:srgbClr val="0070C0"/>
                </a:solidFill>
              </a:rPr>
              <a:t>parenting classes (53% - 50%), or in the % of parents who </a:t>
            </a:r>
            <a:r>
              <a:rPr lang="en-GB" sz="2400" dirty="0" smtClean="0"/>
              <a:t>thought professionals were a better source of information </a:t>
            </a:r>
            <a:r>
              <a:rPr lang="en-GB" sz="2400" dirty="0" smtClean="0">
                <a:solidFill>
                  <a:srgbClr val="0070C0"/>
                </a:solidFill>
              </a:rPr>
              <a:t>that family or friends (39% - 37%).</a:t>
            </a:r>
          </a:p>
          <a:p>
            <a:r>
              <a:rPr lang="en-GB" sz="2400" dirty="0" smtClean="0"/>
              <a:t>In terms of paying for parenting support, over half (56% - </a:t>
            </a:r>
            <a:r>
              <a:rPr lang="en-GB" sz="2400" dirty="0" smtClean="0">
                <a:solidFill>
                  <a:srgbClr val="0070C0"/>
                </a:solidFill>
              </a:rPr>
              <a:t>58%) thought that parenting classes should be offered free at </a:t>
            </a:r>
            <a:r>
              <a:rPr lang="en-GB" sz="2400" dirty="0" smtClean="0"/>
              <a:t>point of delivery to parents.</a:t>
            </a:r>
          </a:p>
          <a:p>
            <a:endParaRPr lang="en-GB" sz="2400" dirty="0"/>
          </a:p>
        </p:txBody>
      </p:sp>
    </p:spTree>
    <p:extLst>
      <p:ext uri="{BB962C8B-B14F-4D97-AF65-F5344CB8AC3E}">
        <p14:creationId xmlns:p14="http://schemas.microsoft.com/office/powerpoint/2010/main" val="110850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Conclusions (</a:t>
            </a:r>
            <a:r>
              <a:rPr lang="en-GB" sz="3600" dirty="0" err="1" smtClean="0"/>
              <a:t>i</a:t>
            </a:r>
            <a:r>
              <a:rPr lang="en-GB" sz="3600" dirty="0" smtClean="0"/>
              <a:t>)</a:t>
            </a:r>
            <a:endParaRPr lang="en-GB" sz="3600" dirty="0"/>
          </a:p>
        </p:txBody>
      </p:sp>
      <p:sp>
        <p:nvSpPr>
          <p:cNvPr id="3" name="Content Placeholder 2"/>
          <p:cNvSpPr>
            <a:spLocks noGrp="1"/>
          </p:cNvSpPr>
          <p:nvPr>
            <p:ph idx="1"/>
          </p:nvPr>
        </p:nvSpPr>
        <p:spPr>
          <a:xfrm>
            <a:off x="457200" y="1295400"/>
            <a:ext cx="8229600" cy="4830763"/>
          </a:xfrm>
        </p:spPr>
        <p:txBody>
          <a:bodyPr>
            <a:normAutofit/>
          </a:bodyPr>
          <a:lstStyle/>
          <a:p>
            <a:r>
              <a:rPr lang="en-GB" sz="2400" dirty="0" smtClean="0">
                <a:solidFill>
                  <a:srgbClr val="0070C0"/>
                </a:solidFill>
              </a:rPr>
              <a:t>The CANparent trial was of interest in that it attempted to:</a:t>
            </a:r>
          </a:p>
          <a:p>
            <a:pPr marL="971550" lvl="1" indent="-514350">
              <a:buFont typeface="+mj-lt"/>
              <a:buAutoNum type="romanUcPeriod"/>
            </a:pPr>
            <a:r>
              <a:rPr lang="en-GB" sz="2000" dirty="0" smtClean="0"/>
              <a:t>Develop parent interest in universal parenting support.</a:t>
            </a:r>
          </a:p>
          <a:p>
            <a:pPr marL="971550" lvl="1" indent="-514350">
              <a:buFont typeface="+mj-lt"/>
              <a:buAutoNum type="romanUcPeriod"/>
            </a:pPr>
            <a:r>
              <a:rPr lang="en-GB" sz="2000" dirty="0" smtClean="0">
                <a:solidFill>
                  <a:srgbClr val="0070C0"/>
                </a:solidFill>
              </a:rPr>
              <a:t>Test the idea of growing a market in parenting support; by boosting </a:t>
            </a:r>
            <a:r>
              <a:rPr lang="en-GB" sz="2000" dirty="0" smtClean="0"/>
              <a:t>supply, and stimulating demand for classes. </a:t>
            </a:r>
          </a:p>
          <a:p>
            <a:pPr marL="400050"/>
            <a:r>
              <a:rPr lang="en-GB" sz="2400" dirty="0" smtClean="0">
                <a:solidFill>
                  <a:srgbClr val="0070C0"/>
                </a:solidFill>
              </a:rPr>
              <a:t>The trial produced mixed results.</a:t>
            </a:r>
          </a:p>
          <a:p>
            <a:pPr marL="400050"/>
            <a:r>
              <a:rPr lang="en-GB" sz="2400" dirty="0" smtClean="0"/>
              <a:t>Providers argued that growing a market was difficult, partly </a:t>
            </a:r>
            <a:r>
              <a:rPr lang="en-GB" sz="2400" dirty="0" smtClean="0">
                <a:solidFill>
                  <a:srgbClr val="0070C0"/>
                </a:solidFill>
              </a:rPr>
              <a:t>because</a:t>
            </a:r>
            <a:r>
              <a:rPr lang="en-GB" sz="2400" dirty="0" smtClean="0"/>
              <a:t> </a:t>
            </a:r>
            <a:r>
              <a:rPr lang="en-GB" sz="2400" dirty="0" smtClean="0">
                <a:solidFill>
                  <a:srgbClr val="0070C0"/>
                </a:solidFill>
              </a:rPr>
              <a:t>of ‘consumer’ issues. </a:t>
            </a:r>
            <a:r>
              <a:rPr lang="en-GB" sz="2400" dirty="0">
                <a:solidFill>
                  <a:srgbClr val="0070C0"/>
                </a:solidFill>
              </a:rPr>
              <a:t>T</a:t>
            </a:r>
            <a:r>
              <a:rPr lang="en-GB" sz="2400" dirty="0" smtClean="0">
                <a:solidFill>
                  <a:srgbClr val="0070C0"/>
                </a:solidFill>
              </a:rPr>
              <a:t>he issues revolved around:</a:t>
            </a:r>
          </a:p>
          <a:p>
            <a:pPr marL="857250" lvl="1" indent="-342900">
              <a:buFont typeface="Wingdings" panose="05000000000000000000" pitchFamily="2" charset="2"/>
              <a:buChar char="v"/>
            </a:pPr>
            <a:r>
              <a:rPr lang="en-GB" sz="2000" dirty="0" smtClean="0"/>
              <a:t>Parental resistance.</a:t>
            </a:r>
          </a:p>
          <a:p>
            <a:pPr marL="857250" lvl="1" indent="-342900">
              <a:buFont typeface="Wingdings" panose="05000000000000000000" pitchFamily="2" charset="2"/>
              <a:buChar char="v"/>
            </a:pPr>
            <a:r>
              <a:rPr lang="en-GB" sz="2000" dirty="0" smtClean="0">
                <a:solidFill>
                  <a:srgbClr val="0070C0"/>
                </a:solidFill>
              </a:rPr>
              <a:t>Stigma.</a:t>
            </a:r>
          </a:p>
          <a:p>
            <a:pPr marL="857250" lvl="1" indent="-342900">
              <a:buFont typeface="Wingdings" panose="05000000000000000000" pitchFamily="2" charset="2"/>
              <a:buChar char="v"/>
            </a:pPr>
            <a:r>
              <a:rPr lang="en-GB" sz="2000" dirty="0" smtClean="0"/>
              <a:t>Potential ‘real’ size of the market.</a:t>
            </a:r>
          </a:p>
          <a:p>
            <a:pPr marL="857250" lvl="1" indent="-342900">
              <a:buFont typeface="Wingdings" panose="05000000000000000000" pitchFamily="2" charset="2"/>
              <a:buChar char="v"/>
            </a:pPr>
            <a:r>
              <a:rPr lang="en-GB" sz="2000" dirty="0" smtClean="0">
                <a:solidFill>
                  <a:srgbClr val="0070C0"/>
                </a:solidFill>
              </a:rPr>
              <a:t>Other sources of parenting support &amp; advice.</a:t>
            </a:r>
          </a:p>
          <a:p>
            <a:pPr marL="857250" lvl="1" indent="-342900">
              <a:buFont typeface="Wingdings" panose="05000000000000000000" pitchFamily="2" charset="2"/>
              <a:buChar char="v"/>
            </a:pPr>
            <a:r>
              <a:rPr lang="en-GB" sz="2000" dirty="0" smtClean="0"/>
              <a:t>Resistance to paying for a heath/education product.</a:t>
            </a:r>
          </a:p>
          <a:p>
            <a:pPr marL="800100" lvl="1"/>
            <a:endParaRPr lang="en-GB" sz="2000" dirty="0"/>
          </a:p>
        </p:txBody>
      </p:sp>
    </p:spTree>
    <p:extLst>
      <p:ext uri="{BB962C8B-B14F-4D97-AF65-F5344CB8AC3E}">
        <p14:creationId xmlns:p14="http://schemas.microsoft.com/office/powerpoint/2010/main" val="185286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Conclusions (</a:t>
            </a:r>
            <a:r>
              <a:rPr lang="en-GB" sz="3600" dirty="0" smtClean="0"/>
              <a:t>ii)</a:t>
            </a:r>
            <a:endParaRPr lang="en-GB" sz="3600" dirty="0"/>
          </a:p>
        </p:txBody>
      </p:sp>
      <p:sp>
        <p:nvSpPr>
          <p:cNvPr id="3" name="Content Placeholder 2"/>
          <p:cNvSpPr>
            <a:spLocks noGrp="1"/>
          </p:cNvSpPr>
          <p:nvPr>
            <p:ph idx="1"/>
          </p:nvPr>
        </p:nvSpPr>
        <p:spPr>
          <a:xfrm>
            <a:off x="457200" y="1371600"/>
            <a:ext cx="8229600" cy="4754563"/>
          </a:xfrm>
        </p:spPr>
        <p:txBody>
          <a:bodyPr>
            <a:normAutofit/>
          </a:bodyPr>
          <a:lstStyle/>
          <a:p>
            <a:r>
              <a:rPr lang="en-GB" sz="2400" dirty="0" smtClean="0">
                <a:solidFill>
                  <a:srgbClr val="0070C0"/>
                </a:solidFill>
              </a:rPr>
              <a:t>The surveys of parents in the CANparent areas suggest that </a:t>
            </a:r>
            <a:r>
              <a:rPr lang="en-GB" sz="2400" dirty="0" smtClean="0"/>
              <a:t>the perceptions of providers with regard to demand for </a:t>
            </a:r>
            <a:r>
              <a:rPr lang="en-GB" sz="2400" dirty="0" smtClean="0">
                <a:solidFill>
                  <a:srgbClr val="0070C0"/>
                </a:solidFill>
              </a:rPr>
              <a:t>universal parenting support, &amp; the potential to create a </a:t>
            </a:r>
            <a:r>
              <a:rPr lang="en-GB" sz="2400" dirty="0" smtClean="0"/>
              <a:t>market in parenting support, are well founded. </a:t>
            </a:r>
          </a:p>
          <a:p>
            <a:endParaRPr lang="en-GB" sz="2400" dirty="0" smtClean="0"/>
          </a:p>
          <a:p>
            <a:r>
              <a:rPr lang="en-GB" sz="2400" dirty="0" smtClean="0">
                <a:solidFill>
                  <a:srgbClr val="0070C0"/>
                </a:solidFill>
              </a:rPr>
              <a:t>If governments and third sector bodies wish to extend the </a:t>
            </a:r>
            <a:r>
              <a:rPr lang="en-GB" sz="2400" dirty="0" smtClean="0"/>
              <a:t>take-up of universal parenting support (whether or not it is </a:t>
            </a:r>
            <a:r>
              <a:rPr lang="en-GB" sz="2400" dirty="0" smtClean="0">
                <a:solidFill>
                  <a:srgbClr val="0070C0"/>
                </a:solidFill>
              </a:rPr>
              <a:t>done in a marketised fashion), there is much scope to increase </a:t>
            </a:r>
            <a:r>
              <a:rPr lang="en-GB" sz="2400" dirty="0" smtClean="0"/>
              <a:t>the proportion of parents who would undertake parenting </a:t>
            </a:r>
            <a:r>
              <a:rPr lang="en-GB" sz="2400" dirty="0" smtClean="0">
                <a:solidFill>
                  <a:srgbClr val="0070C0"/>
                </a:solidFill>
              </a:rPr>
              <a:t>classes themselves.</a:t>
            </a:r>
          </a:p>
          <a:p>
            <a:pPr marL="0" indent="0" algn="ctr">
              <a:buNone/>
            </a:pPr>
            <a:r>
              <a:rPr lang="en-GB" sz="2400" dirty="0" smtClean="0"/>
              <a:t>---</a:t>
            </a:r>
            <a:endParaRPr lang="en-GB" sz="2400" dirty="0"/>
          </a:p>
        </p:txBody>
      </p:sp>
    </p:spTree>
    <p:extLst>
      <p:ext uri="{BB962C8B-B14F-4D97-AF65-F5344CB8AC3E}">
        <p14:creationId xmlns:p14="http://schemas.microsoft.com/office/powerpoint/2010/main" val="6015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GB" dirty="0" smtClean="0"/>
              <a:t>Relevant reports</a:t>
            </a:r>
            <a:endParaRPr lang="en-GB" dirty="0"/>
          </a:p>
        </p:txBody>
      </p:sp>
      <p:sp>
        <p:nvSpPr>
          <p:cNvPr id="3" name="Content Placeholder 2"/>
          <p:cNvSpPr>
            <a:spLocks noGrp="1"/>
          </p:cNvSpPr>
          <p:nvPr>
            <p:ph idx="1"/>
          </p:nvPr>
        </p:nvSpPr>
        <p:spPr>
          <a:xfrm>
            <a:off x="457200" y="1905000"/>
            <a:ext cx="8229600" cy="4221163"/>
          </a:xfrm>
        </p:spPr>
        <p:txBody>
          <a:bodyPr>
            <a:normAutofit fontScale="92500"/>
          </a:bodyPr>
          <a:lstStyle/>
          <a:p>
            <a:r>
              <a:rPr lang="en-GB" sz="1600" i="1" dirty="0"/>
              <a:t>CANparent trial evaluation: final report</a:t>
            </a:r>
            <a:r>
              <a:rPr lang="en-GB" sz="1600" dirty="0"/>
              <a:t> (Geoff Lindsay, Mairi Ann Cullen, Stephen Cullen, Vaso Totsika, Ioanna Bakopoulou, Susan Goodlad, Richard Brind, Emily Pickering, Caroline Bryson, Susan Purdon, Gavan Conlon, Iris Mantovani), Department for Education, July, 2014, Ref: DFE- RR357: </a:t>
            </a:r>
            <a:r>
              <a:rPr lang="en-GB" sz="1600" dirty="0">
                <a:hlinkClick r:id="rId2"/>
              </a:rPr>
              <a:t>https://www.gov.uk/government/publications/canparent-trial-evaluation-final-report</a:t>
            </a:r>
            <a:r>
              <a:rPr lang="en-GB" sz="1600" dirty="0"/>
              <a:t> </a:t>
            </a:r>
            <a:endParaRPr lang="en-GB" sz="1600" dirty="0" smtClean="0"/>
          </a:p>
          <a:p>
            <a:r>
              <a:rPr lang="en-GB" sz="1600" i="1" dirty="0"/>
              <a:t>CANparent trial evaluation: final </a:t>
            </a:r>
            <a:r>
              <a:rPr lang="en-GB" sz="1600" i="1" dirty="0" smtClean="0"/>
              <a:t>report brief</a:t>
            </a:r>
            <a:r>
              <a:rPr lang="en-GB" sz="1600" dirty="0" smtClean="0"/>
              <a:t> </a:t>
            </a:r>
            <a:r>
              <a:rPr lang="en-GB" sz="1600" dirty="0"/>
              <a:t>(Geoff Lindsay, Mairi Ann Cullen, Stephen Cullen, Vaso Totsika, Ioanna Bakopoulou, Susan Goodlad, Richard Brind, Emily Pickering, Caroline Bryson, Susan Purdon, Gavan Conlon, Iris Mantovani), Department for Education, July, 2014, </a:t>
            </a:r>
            <a:r>
              <a:rPr lang="en-GB" sz="1600" dirty="0" smtClean="0">
                <a:hlinkClick r:id="rId3"/>
              </a:rPr>
              <a:t>https</a:t>
            </a:r>
            <a:r>
              <a:rPr lang="en-GB" sz="1600" dirty="0">
                <a:hlinkClick r:id="rId3"/>
              </a:rPr>
              <a:t>://www.gov.uk/government/uploads/system/uploads/attachment_data/file/332184/RB357_-_CANparent_trial_evaluation_final_report__</a:t>
            </a:r>
            <a:r>
              <a:rPr lang="en-GB" sz="1600" dirty="0" smtClean="0">
                <a:hlinkClick r:id="rId3"/>
              </a:rPr>
              <a:t>Research_Brief_08_07_14.pdf</a:t>
            </a:r>
            <a:r>
              <a:rPr lang="en-GB" sz="1600" dirty="0" smtClean="0"/>
              <a:t>  </a:t>
            </a:r>
            <a:r>
              <a:rPr lang="en-GB" sz="1600" b="1" dirty="0" smtClean="0"/>
              <a:t>(8 pp).</a:t>
            </a:r>
          </a:p>
          <a:p>
            <a:r>
              <a:rPr lang="en-GB" sz="1600" i="1" dirty="0"/>
              <a:t>CANparent Trial Evaluation: Second Interim Report,</a:t>
            </a:r>
            <a:r>
              <a:rPr lang="en-GB" sz="1600" dirty="0"/>
              <a:t> </a:t>
            </a:r>
            <a:r>
              <a:rPr lang="en-GB" sz="1600" dirty="0" smtClean="0"/>
              <a:t>(M-A</a:t>
            </a:r>
            <a:r>
              <a:rPr lang="en-GB" sz="1600" dirty="0"/>
              <a:t>. Cullen, </a:t>
            </a:r>
            <a:r>
              <a:rPr lang="en-GB" sz="1600" dirty="0" smtClean="0"/>
              <a:t>S. Cullen, S</a:t>
            </a:r>
            <a:r>
              <a:rPr lang="en-GB" sz="1600" dirty="0"/>
              <a:t>. Strand, &amp; G. Lindsay), Department for Education, Research Report DFE-RR317, ISBN: 978-1-78105-288-4, January, 2014: </a:t>
            </a:r>
            <a:r>
              <a:rPr lang="en-GB" sz="1600" dirty="0">
                <a:hlinkClick r:id="rId4"/>
              </a:rPr>
              <a:t>https://www.gov.uk/government/publications/canparent-trial-evaluation-second-interim-report</a:t>
            </a:r>
            <a:r>
              <a:rPr lang="en-GB" sz="1600" dirty="0"/>
              <a:t> </a:t>
            </a:r>
            <a:endParaRPr lang="en-GB" sz="1600" dirty="0" smtClean="0"/>
          </a:p>
          <a:p>
            <a:r>
              <a:rPr lang="en-GB" sz="1600" i="1" dirty="0"/>
              <a:t>CANparent Trial Evaluation: First Interim Report</a:t>
            </a:r>
            <a:r>
              <a:rPr lang="en-GB" sz="1600" dirty="0"/>
              <a:t>, </a:t>
            </a:r>
            <a:r>
              <a:rPr lang="en-GB" sz="1600" dirty="0" smtClean="0"/>
              <a:t>(M-A </a:t>
            </a:r>
            <a:r>
              <a:rPr lang="en-GB" sz="1600" dirty="0"/>
              <a:t>Cullen, </a:t>
            </a:r>
            <a:r>
              <a:rPr lang="en-GB" sz="1600" dirty="0" smtClean="0"/>
              <a:t>S. Cullen, S</a:t>
            </a:r>
            <a:r>
              <a:rPr lang="en-GB" sz="1600" dirty="0"/>
              <a:t>. Strand, I. Bakopoulou, G. Lindsay, R. Brind, E. Pickering, C. Bryson, &amp; S. Purdon), Department for Education, Research Report DFE-RR280, ISBN: 978-1-78105-223-5, March 2013: </a:t>
            </a:r>
            <a:r>
              <a:rPr lang="en-GB" sz="1600" dirty="0">
                <a:hlinkClick r:id="rId5"/>
              </a:rPr>
              <a:t>https://www.gov.uk/government/publications/canparent-trial-evaluation-first-interim-report</a:t>
            </a:r>
            <a:endParaRPr lang="en-GB" sz="1600" dirty="0"/>
          </a:p>
          <a:p>
            <a:endParaRPr lang="en-GB" sz="2000" dirty="0"/>
          </a:p>
        </p:txBody>
      </p:sp>
    </p:spTree>
    <p:extLst>
      <p:ext uri="{BB962C8B-B14F-4D97-AF65-F5344CB8AC3E}">
        <p14:creationId xmlns:p14="http://schemas.microsoft.com/office/powerpoint/2010/main" val="125937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Overview</a:t>
            </a:r>
            <a:endParaRPr lang="en-GB" b="1" dirty="0"/>
          </a:p>
        </p:txBody>
      </p:sp>
      <p:sp>
        <p:nvSpPr>
          <p:cNvPr id="3" name="Content Placeholder 2"/>
          <p:cNvSpPr>
            <a:spLocks noGrp="1"/>
          </p:cNvSpPr>
          <p:nvPr>
            <p:ph idx="1"/>
          </p:nvPr>
        </p:nvSpPr>
        <p:spPr>
          <a:xfrm>
            <a:off x="457200" y="1371600"/>
            <a:ext cx="8229600" cy="4754563"/>
          </a:xfrm>
        </p:spPr>
        <p:txBody>
          <a:bodyPr/>
          <a:lstStyle/>
          <a:p>
            <a:r>
              <a:rPr lang="en-GB" dirty="0" smtClean="0">
                <a:solidFill>
                  <a:srgbClr val="0070C0"/>
                </a:solidFill>
              </a:rPr>
              <a:t>The CANparent trial, 2012-2014.</a:t>
            </a:r>
          </a:p>
          <a:p>
            <a:r>
              <a:rPr lang="en-GB" dirty="0" smtClean="0"/>
              <a:t>Expectations of parent take-up of the </a:t>
            </a:r>
            <a:r>
              <a:rPr lang="en-GB" dirty="0" smtClean="0">
                <a:solidFill>
                  <a:srgbClr val="0070C0"/>
                </a:solidFill>
              </a:rPr>
              <a:t>CANparent offer, versus actual take-up during </a:t>
            </a:r>
            <a:r>
              <a:rPr lang="en-GB" dirty="0" smtClean="0"/>
              <a:t>CANparent, 2012-2014.</a:t>
            </a:r>
          </a:p>
          <a:p>
            <a:r>
              <a:rPr lang="en-GB" dirty="0" smtClean="0">
                <a:solidFill>
                  <a:srgbClr val="0070C0"/>
                </a:solidFill>
              </a:rPr>
              <a:t>Providers’ views of parents’ attitudes to </a:t>
            </a:r>
            <a:r>
              <a:rPr lang="en-GB" dirty="0" smtClean="0"/>
              <a:t>parenting support.</a:t>
            </a:r>
          </a:p>
          <a:p>
            <a:r>
              <a:rPr lang="en-GB" dirty="0" smtClean="0">
                <a:solidFill>
                  <a:srgbClr val="0070C0"/>
                </a:solidFill>
              </a:rPr>
              <a:t>Parents’ views of parenting support provision</a:t>
            </a:r>
            <a:r>
              <a:rPr lang="en-GB" dirty="0" smtClean="0"/>
              <a:t>.</a:t>
            </a:r>
          </a:p>
          <a:p>
            <a:r>
              <a:rPr lang="en-GB" dirty="0" smtClean="0"/>
              <a:t>Conclusions.</a:t>
            </a:r>
          </a:p>
        </p:txBody>
      </p:sp>
    </p:spTree>
    <p:extLst>
      <p:ext uri="{BB962C8B-B14F-4D97-AF65-F5344CB8AC3E}">
        <p14:creationId xmlns:p14="http://schemas.microsoft.com/office/powerpoint/2010/main" val="1305786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CANparent trial, 2012-2014</a:t>
            </a:r>
            <a:endParaRPr lang="en-GB"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GB" sz="2800" dirty="0" smtClean="0">
                <a:solidFill>
                  <a:srgbClr val="0070C0"/>
                </a:solidFill>
              </a:rPr>
              <a:t>It was a UK government trial (under the auspices of </a:t>
            </a:r>
            <a:r>
              <a:rPr lang="en-GB" sz="2800" dirty="0" smtClean="0"/>
              <a:t>the Department for Education – </a:t>
            </a:r>
            <a:r>
              <a:rPr lang="en-GB" sz="2800" b="1" dirty="0" smtClean="0"/>
              <a:t>DfE</a:t>
            </a:r>
            <a:r>
              <a:rPr lang="en-GB" sz="2800" dirty="0" smtClean="0"/>
              <a:t>) of the market </a:t>
            </a:r>
            <a:r>
              <a:rPr lang="en-GB" sz="2800" dirty="0" smtClean="0">
                <a:solidFill>
                  <a:srgbClr val="0070C0"/>
                </a:solidFill>
              </a:rPr>
              <a:t>potential for universal parenting classes to support </a:t>
            </a:r>
            <a:r>
              <a:rPr lang="en-GB" sz="2800" dirty="0" smtClean="0"/>
              <a:t>parents of 0-5 year old children.</a:t>
            </a:r>
          </a:p>
          <a:p>
            <a:r>
              <a:rPr lang="en-GB" sz="2800" dirty="0" smtClean="0"/>
              <a:t>In 3 English areas – Camden, Middlesbrough, High </a:t>
            </a:r>
            <a:r>
              <a:rPr lang="en-GB" sz="2800" dirty="0" smtClean="0">
                <a:solidFill>
                  <a:srgbClr val="0070C0"/>
                </a:solidFill>
              </a:rPr>
              <a:t>Peak – use of vouchers was trialled to stimulate </a:t>
            </a:r>
            <a:r>
              <a:rPr lang="en-GB" sz="2800" dirty="0" smtClean="0"/>
              <a:t>supply &amp; demand in respect of universal parenting.</a:t>
            </a:r>
          </a:p>
          <a:p>
            <a:r>
              <a:rPr lang="en-GB" sz="2800" dirty="0" smtClean="0">
                <a:solidFill>
                  <a:srgbClr val="0070C0"/>
                </a:solidFill>
              </a:rPr>
              <a:t>All parents in those areas were entitled to a voucher </a:t>
            </a:r>
            <a:r>
              <a:rPr lang="en-GB" sz="2800" dirty="0" smtClean="0"/>
              <a:t>worth £100 for a CANparent class. The class </a:t>
            </a:r>
            <a:r>
              <a:rPr lang="en-GB" sz="2800" dirty="0" smtClean="0">
                <a:solidFill>
                  <a:srgbClr val="0070C0"/>
                </a:solidFill>
              </a:rPr>
              <a:t>providers received £75 for each parent recruited &amp; </a:t>
            </a:r>
            <a:r>
              <a:rPr lang="en-GB" sz="2800" dirty="0" smtClean="0"/>
              <a:t>another £25 on parents’ completion of the class.</a:t>
            </a:r>
            <a:endParaRPr lang="en-GB" sz="2800" dirty="0"/>
          </a:p>
        </p:txBody>
      </p:sp>
    </p:spTree>
    <p:extLst>
      <p:ext uri="{BB962C8B-B14F-4D97-AF65-F5344CB8AC3E}">
        <p14:creationId xmlns:p14="http://schemas.microsoft.com/office/powerpoint/2010/main" val="2727733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 of the CANparent trial</a:t>
            </a:r>
            <a:endParaRPr lang="en-GB" b="1" dirty="0"/>
          </a:p>
        </p:txBody>
      </p:sp>
      <p:sp>
        <p:nvSpPr>
          <p:cNvPr id="3" name="Content Placeholder 2"/>
          <p:cNvSpPr>
            <a:spLocks noGrp="1"/>
          </p:cNvSpPr>
          <p:nvPr>
            <p:ph idx="1"/>
          </p:nvPr>
        </p:nvSpPr>
        <p:spPr>
          <a:xfrm>
            <a:off x="457200" y="1447800"/>
            <a:ext cx="8229600" cy="4678363"/>
          </a:xfrm>
        </p:spPr>
        <p:txBody>
          <a:bodyPr/>
          <a:lstStyle/>
          <a:p>
            <a:r>
              <a:rPr lang="en-GB" dirty="0" smtClean="0">
                <a:solidFill>
                  <a:srgbClr val="0070C0"/>
                </a:solidFill>
              </a:rPr>
              <a:t>A trial of a universal offer of high-quality, </a:t>
            </a:r>
            <a:r>
              <a:rPr lang="en-GB" dirty="0" smtClean="0"/>
              <a:t>stigma-free parenting classes to support </a:t>
            </a:r>
            <a:r>
              <a:rPr lang="en-GB" dirty="0" smtClean="0">
                <a:solidFill>
                  <a:srgbClr val="0070C0"/>
                </a:solidFill>
              </a:rPr>
              <a:t>parenting skills &amp; confidence.</a:t>
            </a:r>
          </a:p>
          <a:p>
            <a:r>
              <a:rPr lang="en-GB" dirty="0" smtClean="0"/>
              <a:t>To stimulate the development of a commercial </a:t>
            </a:r>
            <a:r>
              <a:rPr lang="en-GB" dirty="0" smtClean="0">
                <a:solidFill>
                  <a:srgbClr val="0070C0"/>
                </a:solidFill>
              </a:rPr>
              <a:t>market in parenting provision.</a:t>
            </a:r>
          </a:p>
          <a:p>
            <a:r>
              <a:rPr lang="en-GB" dirty="0" smtClean="0"/>
              <a:t>To reduce the need for costly interventions </a:t>
            </a:r>
            <a:r>
              <a:rPr lang="en-GB" dirty="0" smtClean="0">
                <a:solidFill>
                  <a:srgbClr val="0070C0"/>
                </a:solidFill>
              </a:rPr>
              <a:t>later on (i.e., an early intervention approach)</a:t>
            </a:r>
            <a:endParaRPr lang="en-GB" dirty="0">
              <a:solidFill>
                <a:srgbClr val="0070C0"/>
              </a:solidFill>
            </a:endParaRPr>
          </a:p>
        </p:txBody>
      </p:sp>
    </p:spTree>
    <p:extLst>
      <p:ext uri="{BB962C8B-B14F-4D97-AF65-F5344CB8AC3E}">
        <p14:creationId xmlns:p14="http://schemas.microsoft.com/office/powerpoint/2010/main" val="165845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Parent involvement – expectations &amp; reality</a:t>
            </a:r>
            <a:endParaRPr lang="en-GB" sz="3600" dirty="0"/>
          </a:p>
        </p:txBody>
      </p:sp>
      <p:sp>
        <p:nvSpPr>
          <p:cNvPr id="3" name="Content Placeholder 2"/>
          <p:cNvSpPr>
            <a:spLocks noGrp="1"/>
          </p:cNvSpPr>
          <p:nvPr>
            <p:ph idx="1"/>
          </p:nvPr>
        </p:nvSpPr>
        <p:spPr>
          <a:xfrm>
            <a:off x="457200" y="1371600"/>
            <a:ext cx="8229600" cy="4754563"/>
          </a:xfrm>
        </p:spPr>
        <p:txBody>
          <a:bodyPr>
            <a:normAutofit/>
          </a:bodyPr>
          <a:lstStyle/>
          <a:p>
            <a:r>
              <a:rPr lang="en-GB" sz="2400" dirty="0" smtClean="0">
                <a:solidFill>
                  <a:srgbClr val="0070C0"/>
                </a:solidFill>
              </a:rPr>
              <a:t>The DfE had, prior to the trial starting, estimated that </a:t>
            </a:r>
            <a:r>
              <a:rPr lang="en-GB" sz="2400" b="1" dirty="0" smtClean="0">
                <a:solidFill>
                  <a:srgbClr val="0070C0"/>
                </a:solidFill>
              </a:rPr>
              <a:t>20,000</a:t>
            </a:r>
            <a:r>
              <a:rPr lang="en-GB" sz="2400" dirty="0" smtClean="0">
                <a:solidFill>
                  <a:srgbClr val="0070C0"/>
                </a:solidFill>
              </a:rPr>
              <a:t> </a:t>
            </a:r>
            <a:r>
              <a:rPr lang="en-GB" sz="2400" dirty="0" smtClean="0"/>
              <a:t>parents in the 3 areas would take a CANparent class during </a:t>
            </a:r>
            <a:r>
              <a:rPr lang="en-GB" sz="2400" dirty="0" smtClean="0">
                <a:solidFill>
                  <a:srgbClr val="0070C0"/>
                </a:solidFill>
              </a:rPr>
              <a:t>2012-14.</a:t>
            </a:r>
          </a:p>
          <a:p>
            <a:r>
              <a:rPr lang="en-GB" sz="2400" dirty="0" smtClean="0"/>
              <a:t>By the end of the trial period (31 March, 2014), a total of </a:t>
            </a:r>
            <a:r>
              <a:rPr lang="en-GB" sz="2400" b="1" u="sng" dirty="0" smtClean="0">
                <a:solidFill>
                  <a:srgbClr val="0070C0"/>
                </a:solidFill>
              </a:rPr>
              <a:t>2,956</a:t>
            </a:r>
            <a:r>
              <a:rPr lang="en-GB" sz="2400" dirty="0" smtClean="0">
                <a:solidFill>
                  <a:srgbClr val="0070C0"/>
                </a:solidFill>
              </a:rPr>
              <a:t> parents had participated in a CANparent parenting </a:t>
            </a:r>
            <a:r>
              <a:rPr lang="en-GB" sz="2400" dirty="0" smtClean="0"/>
              <a:t>class.</a:t>
            </a:r>
          </a:p>
          <a:p>
            <a:r>
              <a:rPr lang="en-GB" sz="2400" dirty="0" smtClean="0">
                <a:solidFill>
                  <a:srgbClr val="0070C0"/>
                </a:solidFill>
              </a:rPr>
              <a:t>Although expectations in terms of numbers were not met, the </a:t>
            </a:r>
            <a:r>
              <a:rPr lang="en-GB" sz="2400" dirty="0" smtClean="0"/>
              <a:t>scheme was extended (in a modified form) for a further year, </a:t>
            </a:r>
            <a:r>
              <a:rPr lang="en-GB" sz="2400" dirty="0" smtClean="0">
                <a:solidFill>
                  <a:srgbClr val="0070C0"/>
                </a:solidFill>
              </a:rPr>
              <a:t>&amp; the evaluation showed  benefits, e.g., reduced stigma, </a:t>
            </a:r>
            <a:r>
              <a:rPr lang="en-GB" sz="2400" dirty="0" smtClean="0"/>
              <a:t>higher levels of mental well-being for parents who took a </a:t>
            </a:r>
            <a:r>
              <a:rPr lang="en-GB" sz="2400" dirty="0" smtClean="0">
                <a:solidFill>
                  <a:srgbClr val="0070C0"/>
                </a:solidFill>
              </a:rPr>
              <a:t>course.</a:t>
            </a:r>
            <a:endParaRPr lang="en-GB" sz="2400" dirty="0">
              <a:solidFill>
                <a:srgbClr val="0070C0"/>
              </a:solidFill>
            </a:endParaRPr>
          </a:p>
        </p:txBody>
      </p:sp>
    </p:spTree>
    <p:extLst>
      <p:ext uri="{BB962C8B-B14F-4D97-AF65-F5344CB8AC3E}">
        <p14:creationId xmlns:p14="http://schemas.microsoft.com/office/powerpoint/2010/main" val="158059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Providers</a:t>
            </a:r>
            <a:endParaRPr lang="en-GB" b="1" dirty="0"/>
          </a:p>
        </p:txBody>
      </p:sp>
      <p:sp>
        <p:nvSpPr>
          <p:cNvPr id="3" name="Content Placeholder 2"/>
          <p:cNvSpPr>
            <a:spLocks noGrp="1"/>
          </p:cNvSpPr>
          <p:nvPr>
            <p:ph idx="1"/>
          </p:nvPr>
        </p:nvSpPr>
        <p:spPr>
          <a:xfrm>
            <a:off x="457200" y="1219200"/>
            <a:ext cx="8229600" cy="4906963"/>
          </a:xfrm>
        </p:spPr>
        <p:txBody>
          <a:bodyPr>
            <a:normAutofit fontScale="92500"/>
          </a:bodyPr>
          <a:lstStyle/>
          <a:p>
            <a:r>
              <a:rPr lang="en-GB" sz="2800" dirty="0" smtClean="0">
                <a:solidFill>
                  <a:srgbClr val="0070C0"/>
                </a:solidFill>
              </a:rPr>
              <a:t>14 providers were initially involved (2 withdrew during </a:t>
            </a:r>
            <a:r>
              <a:rPr lang="en-GB" sz="2800" dirty="0" smtClean="0"/>
              <a:t>Year 1 of the trial).</a:t>
            </a:r>
          </a:p>
          <a:p>
            <a:r>
              <a:rPr lang="en-GB" sz="2800" dirty="0" smtClean="0">
                <a:solidFill>
                  <a:srgbClr val="0070C0"/>
                </a:solidFill>
              </a:rPr>
              <a:t>Parenting courses were offered as face-to-face in groups, </a:t>
            </a:r>
            <a:r>
              <a:rPr lang="en-GB" sz="2800" dirty="0" smtClean="0"/>
              <a:t>or one-to-one, as face-to-face and online, or as online </a:t>
            </a:r>
            <a:r>
              <a:rPr lang="en-GB" sz="2800" dirty="0" smtClean="0">
                <a:solidFill>
                  <a:srgbClr val="0070C0"/>
                </a:solidFill>
              </a:rPr>
              <a:t>only.</a:t>
            </a:r>
          </a:p>
          <a:p>
            <a:r>
              <a:rPr lang="en-GB" sz="2800" dirty="0" smtClean="0"/>
              <a:t>Lead personnel from the providers were interviewed at 3 </a:t>
            </a:r>
            <a:r>
              <a:rPr lang="en-GB" sz="2800" dirty="0" smtClean="0">
                <a:solidFill>
                  <a:srgbClr val="0070C0"/>
                </a:solidFill>
              </a:rPr>
              <a:t>stages during the trial (summer 2012, February 2013, &amp; </a:t>
            </a:r>
            <a:r>
              <a:rPr lang="en-GB" sz="2800" dirty="0" smtClean="0"/>
              <a:t>Nov/Dec. 2013).</a:t>
            </a:r>
          </a:p>
          <a:p>
            <a:r>
              <a:rPr lang="en-GB" sz="2800" dirty="0" smtClean="0">
                <a:solidFill>
                  <a:srgbClr val="0070C0"/>
                </a:solidFill>
              </a:rPr>
              <a:t>42 interviews were undertaken with leads, recorded,</a:t>
            </a:r>
            <a:r>
              <a:rPr lang="en-GB" sz="2800" dirty="0" smtClean="0">
                <a:solidFill>
                  <a:schemeClr val="accent1"/>
                </a:solidFill>
              </a:rPr>
              <a:t> fully </a:t>
            </a:r>
            <a:r>
              <a:rPr lang="en-GB" sz="2800" dirty="0" smtClean="0"/>
              <a:t>transcribed &amp; analysed by thematic analysis – the </a:t>
            </a:r>
            <a:r>
              <a:rPr lang="en-GB" sz="2800" dirty="0" smtClean="0">
                <a:solidFill>
                  <a:srgbClr val="0070C0"/>
                </a:solidFill>
              </a:rPr>
              <a:t>evidence base for providers’ views of parent attitudes</a:t>
            </a:r>
            <a:r>
              <a:rPr lang="en-GB" sz="2800" dirty="0" smtClean="0"/>
              <a:t>.</a:t>
            </a:r>
            <a:endParaRPr lang="en-GB" sz="2800" dirty="0"/>
          </a:p>
        </p:txBody>
      </p:sp>
    </p:spTree>
    <p:extLst>
      <p:ext uri="{BB962C8B-B14F-4D97-AF65-F5344CB8AC3E}">
        <p14:creationId xmlns:p14="http://schemas.microsoft.com/office/powerpoint/2010/main" val="1642770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Providers and their market (</a:t>
            </a:r>
            <a:r>
              <a:rPr lang="en-GB" dirty="0" err="1" smtClean="0"/>
              <a:t>i</a:t>
            </a:r>
            <a:r>
              <a:rPr lang="en-GB" dirty="0" smtClean="0"/>
              <a:t>)</a:t>
            </a:r>
            <a:endParaRPr lang="en-GB" dirty="0"/>
          </a:p>
        </p:txBody>
      </p:sp>
      <p:sp>
        <p:nvSpPr>
          <p:cNvPr id="3" name="Content Placeholder 2"/>
          <p:cNvSpPr>
            <a:spLocks noGrp="1"/>
          </p:cNvSpPr>
          <p:nvPr>
            <p:ph idx="1"/>
          </p:nvPr>
        </p:nvSpPr>
        <p:spPr>
          <a:xfrm>
            <a:off x="457200" y="1371600"/>
            <a:ext cx="8229600" cy="4754563"/>
          </a:xfrm>
        </p:spPr>
        <p:txBody>
          <a:bodyPr>
            <a:normAutofit/>
          </a:bodyPr>
          <a:lstStyle/>
          <a:p>
            <a:r>
              <a:rPr lang="en-GB" sz="2800" dirty="0" smtClean="0">
                <a:solidFill>
                  <a:srgbClr val="0070C0"/>
                </a:solidFill>
              </a:rPr>
              <a:t>Difficulties in recruiting parents to the CANparent </a:t>
            </a:r>
            <a:r>
              <a:rPr lang="en-GB" sz="2800" dirty="0" smtClean="0"/>
              <a:t>classes resulted from a range of factors.</a:t>
            </a:r>
          </a:p>
          <a:p>
            <a:r>
              <a:rPr lang="en-GB" sz="2800" dirty="0" smtClean="0">
                <a:solidFill>
                  <a:srgbClr val="0070C0"/>
                </a:solidFill>
              </a:rPr>
              <a:t>Some of these factors related to providers’ own </a:t>
            </a:r>
            <a:r>
              <a:rPr lang="en-GB" sz="2800" dirty="0" smtClean="0"/>
              <a:t>attitudes to introducing the market into parenting </a:t>
            </a:r>
            <a:r>
              <a:rPr lang="en-GB" sz="2800" dirty="0" smtClean="0">
                <a:solidFill>
                  <a:srgbClr val="0070C0"/>
                </a:solidFill>
              </a:rPr>
              <a:t>provision,  and to problems (from the providers’ </a:t>
            </a:r>
            <a:r>
              <a:rPr lang="en-GB" sz="2800" dirty="0" smtClean="0"/>
              <a:t>view) with funding.</a:t>
            </a:r>
          </a:p>
          <a:p>
            <a:r>
              <a:rPr lang="en-GB" sz="2800" dirty="0" smtClean="0">
                <a:solidFill>
                  <a:srgbClr val="0070C0"/>
                </a:solidFill>
              </a:rPr>
              <a:t>However</a:t>
            </a:r>
            <a:r>
              <a:rPr lang="en-GB" sz="2800" i="1" dirty="0" smtClean="0">
                <a:solidFill>
                  <a:srgbClr val="0070C0"/>
                </a:solidFill>
              </a:rPr>
              <a:t>, providers also believed that that they faced </a:t>
            </a:r>
            <a:r>
              <a:rPr lang="en-GB" sz="2800" i="1" dirty="0" smtClean="0"/>
              <a:t>problems that related to parents’ attitudes to a </a:t>
            </a:r>
            <a:r>
              <a:rPr lang="en-GB" sz="2800" i="1" dirty="0" smtClean="0">
                <a:solidFill>
                  <a:srgbClr val="0070C0"/>
                </a:solidFill>
              </a:rPr>
              <a:t>market for universal parenting support provision</a:t>
            </a:r>
            <a:r>
              <a:rPr lang="en-GB" sz="2800" dirty="0" smtClean="0">
                <a:solidFill>
                  <a:srgbClr val="0070C0"/>
                </a:solidFill>
              </a:rPr>
              <a:t>.</a:t>
            </a:r>
            <a:endParaRPr lang="en-GB" sz="2800" dirty="0">
              <a:solidFill>
                <a:srgbClr val="0070C0"/>
              </a:solidFill>
            </a:endParaRPr>
          </a:p>
        </p:txBody>
      </p:sp>
    </p:spTree>
    <p:extLst>
      <p:ext uri="{BB962C8B-B14F-4D97-AF65-F5344CB8AC3E}">
        <p14:creationId xmlns:p14="http://schemas.microsoft.com/office/powerpoint/2010/main" val="386489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Providers and their market (</a:t>
            </a:r>
            <a:r>
              <a:rPr lang="en-GB" dirty="0" smtClean="0"/>
              <a:t>ii) </a:t>
            </a:r>
            <a:endParaRPr lang="en-GB" dirty="0"/>
          </a:p>
        </p:txBody>
      </p:sp>
      <p:sp>
        <p:nvSpPr>
          <p:cNvPr id="3" name="Content Placeholder 2"/>
          <p:cNvSpPr>
            <a:spLocks noGrp="1"/>
          </p:cNvSpPr>
          <p:nvPr>
            <p:ph idx="1"/>
          </p:nvPr>
        </p:nvSpPr>
        <p:spPr>
          <a:xfrm>
            <a:off x="457200" y="1371600"/>
            <a:ext cx="8229600" cy="4754563"/>
          </a:xfrm>
        </p:spPr>
        <p:txBody>
          <a:bodyPr>
            <a:normAutofit/>
          </a:bodyPr>
          <a:lstStyle/>
          <a:p>
            <a:r>
              <a:rPr lang="en-GB" sz="2800" dirty="0" smtClean="0">
                <a:solidFill>
                  <a:srgbClr val="0070C0"/>
                </a:solidFill>
              </a:rPr>
              <a:t>Providers’ argued that there were </a:t>
            </a:r>
            <a:r>
              <a:rPr lang="en-GB" sz="2800" i="1" dirty="0" smtClean="0">
                <a:solidFill>
                  <a:srgbClr val="0070C0"/>
                </a:solidFill>
              </a:rPr>
              <a:t>barriers</a:t>
            </a:r>
            <a:r>
              <a:rPr lang="en-GB" sz="2800" dirty="0" smtClean="0">
                <a:solidFill>
                  <a:srgbClr val="0070C0"/>
                </a:solidFill>
              </a:rPr>
              <a:t> preventing </a:t>
            </a:r>
            <a:r>
              <a:rPr lang="en-GB" sz="2800" dirty="0" smtClean="0"/>
              <a:t>parents’ choosing CANparent courses, both during </a:t>
            </a:r>
            <a:r>
              <a:rPr lang="en-GB" sz="2800" dirty="0" smtClean="0">
                <a:solidFill>
                  <a:srgbClr val="0070C0"/>
                </a:solidFill>
              </a:rPr>
              <a:t>the trial and after:</a:t>
            </a:r>
          </a:p>
          <a:p>
            <a:pPr marL="1428750" lvl="2" indent="-514350">
              <a:buFont typeface="+mj-lt"/>
              <a:buAutoNum type="romanUcPeriod"/>
            </a:pPr>
            <a:r>
              <a:rPr lang="en-GB" sz="2800" dirty="0" smtClean="0"/>
              <a:t>Parents’ resistance.</a:t>
            </a:r>
          </a:p>
          <a:p>
            <a:pPr marL="1428750" lvl="2" indent="-514350">
              <a:buFont typeface="+mj-lt"/>
              <a:buAutoNum type="romanUcPeriod"/>
            </a:pPr>
            <a:r>
              <a:rPr lang="en-GB" sz="2800" dirty="0" smtClean="0">
                <a:solidFill>
                  <a:srgbClr val="0070C0"/>
                </a:solidFill>
              </a:rPr>
              <a:t>Stigma.</a:t>
            </a:r>
          </a:p>
          <a:p>
            <a:pPr marL="1428750" lvl="2" indent="-514350">
              <a:buFont typeface="+mj-lt"/>
              <a:buAutoNum type="romanUcPeriod"/>
            </a:pPr>
            <a:r>
              <a:rPr lang="en-GB" sz="2800" dirty="0" smtClean="0"/>
              <a:t>The ‘real’ size of the market.</a:t>
            </a:r>
          </a:p>
          <a:p>
            <a:pPr marL="1428750" lvl="2" indent="-514350">
              <a:buFont typeface="+mj-lt"/>
              <a:buAutoNum type="romanUcPeriod"/>
            </a:pPr>
            <a:r>
              <a:rPr lang="en-GB" sz="2800" dirty="0" smtClean="0">
                <a:solidFill>
                  <a:srgbClr val="0070C0"/>
                </a:solidFill>
              </a:rPr>
              <a:t>Availability of other sources of parenting </a:t>
            </a:r>
            <a:r>
              <a:rPr lang="en-GB" sz="2800" dirty="0" smtClean="0"/>
              <a:t>support.</a:t>
            </a:r>
          </a:p>
          <a:p>
            <a:pPr marL="1428750" lvl="2" indent="-514350">
              <a:buFont typeface="+mj-lt"/>
              <a:buAutoNum type="romanUcPeriod"/>
            </a:pPr>
            <a:r>
              <a:rPr lang="en-GB" sz="2800" dirty="0">
                <a:solidFill>
                  <a:srgbClr val="0070C0"/>
                </a:solidFill>
              </a:rPr>
              <a:t>The question of paying for parenting support</a:t>
            </a:r>
            <a:r>
              <a:rPr lang="en-GB" sz="2800" dirty="0"/>
              <a:t>.</a:t>
            </a:r>
          </a:p>
          <a:p>
            <a:pPr marL="914400" lvl="2" indent="0">
              <a:buNone/>
            </a:pPr>
            <a:endParaRPr lang="en-GB" sz="2800" dirty="0" smtClean="0"/>
          </a:p>
          <a:p>
            <a:pPr marL="1428750" lvl="2" indent="-514350">
              <a:buFont typeface="+mj-lt"/>
              <a:buAutoNum type="romanUcPeriod"/>
            </a:pPr>
            <a:endParaRPr lang="en-GB" sz="2000" dirty="0"/>
          </a:p>
        </p:txBody>
      </p:sp>
    </p:spTree>
    <p:extLst>
      <p:ext uri="{BB962C8B-B14F-4D97-AF65-F5344CB8AC3E}">
        <p14:creationId xmlns:p14="http://schemas.microsoft.com/office/powerpoint/2010/main" val="224643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Providers and their market </a:t>
            </a:r>
            <a:r>
              <a:rPr lang="en-GB" dirty="0" smtClean="0"/>
              <a:t>(iii</a:t>
            </a:r>
            <a:r>
              <a:rPr lang="en-GB" dirty="0"/>
              <a:t>)</a:t>
            </a:r>
          </a:p>
        </p:txBody>
      </p:sp>
      <p:sp>
        <p:nvSpPr>
          <p:cNvPr id="3" name="Content Placeholder 2"/>
          <p:cNvSpPr>
            <a:spLocks noGrp="1"/>
          </p:cNvSpPr>
          <p:nvPr>
            <p:ph idx="1"/>
          </p:nvPr>
        </p:nvSpPr>
        <p:spPr/>
        <p:txBody>
          <a:bodyPr>
            <a:normAutofit fontScale="92500" lnSpcReduction="10000"/>
          </a:bodyPr>
          <a:lstStyle/>
          <a:p>
            <a:pPr marL="571500" indent="-571500">
              <a:buFont typeface="+mj-lt"/>
              <a:buAutoNum type="romanUcPeriod"/>
            </a:pPr>
            <a:r>
              <a:rPr lang="en-GB" sz="2800" b="1" dirty="0" smtClean="0">
                <a:solidFill>
                  <a:srgbClr val="0070C0"/>
                </a:solidFill>
              </a:rPr>
              <a:t>Parents’ resistance</a:t>
            </a:r>
            <a:r>
              <a:rPr lang="en-GB" sz="2800" dirty="0" smtClean="0">
                <a:solidFill>
                  <a:srgbClr val="0070C0"/>
                </a:solidFill>
              </a:rPr>
              <a:t>. </a:t>
            </a:r>
          </a:p>
          <a:p>
            <a:r>
              <a:rPr lang="en-GB" sz="2800" dirty="0" smtClean="0"/>
              <a:t>Providers’ argued that for a universal offer to be matched </a:t>
            </a:r>
            <a:r>
              <a:rPr lang="en-GB" sz="2800" dirty="0" smtClean="0">
                <a:solidFill>
                  <a:srgbClr val="0070C0"/>
                </a:solidFill>
              </a:rPr>
              <a:t>by large-scale demand, </a:t>
            </a:r>
            <a:r>
              <a:rPr lang="en-GB" sz="2800" b="1" i="1" dirty="0" smtClean="0">
                <a:solidFill>
                  <a:srgbClr val="0070C0"/>
                </a:solidFill>
              </a:rPr>
              <a:t>cultural change </a:t>
            </a:r>
            <a:r>
              <a:rPr lang="en-GB" sz="2800" dirty="0" smtClean="0">
                <a:solidFill>
                  <a:srgbClr val="0070C0"/>
                </a:solidFill>
              </a:rPr>
              <a:t>was necessary; e.g., </a:t>
            </a:r>
          </a:p>
          <a:p>
            <a:pPr marL="800100" lvl="2" indent="0">
              <a:buNone/>
            </a:pPr>
            <a:r>
              <a:rPr lang="en-GB" i="1" dirty="0" smtClean="0"/>
              <a:t>‘It’s not the norm – people don’t go on parenting classes […] </a:t>
            </a:r>
            <a:r>
              <a:rPr lang="en-GB" sz="2600" i="1" dirty="0" smtClean="0"/>
              <a:t>especially if it is all going well.’ </a:t>
            </a:r>
            <a:r>
              <a:rPr lang="en-GB" sz="2600" dirty="0" smtClean="0"/>
              <a:t>(Provider)</a:t>
            </a:r>
          </a:p>
          <a:p>
            <a:r>
              <a:rPr lang="en-GB" sz="2600" dirty="0" smtClean="0">
                <a:solidFill>
                  <a:srgbClr val="0070C0"/>
                </a:solidFill>
              </a:rPr>
              <a:t>The view was that change in this area could take many </a:t>
            </a:r>
            <a:r>
              <a:rPr lang="en-GB" sz="2600" dirty="0" smtClean="0"/>
              <a:t>years,&amp; a frequently used comparison was with ante-natal </a:t>
            </a:r>
            <a:r>
              <a:rPr lang="en-GB" sz="2600" dirty="0" smtClean="0">
                <a:solidFill>
                  <a:srgbClr val="0070C0"/>
                </a:solidFill>
              </a:rPr>
              <a:t>classes. </a:t>
            </a:r>
          </a:p>
          <a:p>
            <a:r>
              <a:rPr lang="en-GB" sz="2600" dirty="0" smtClean="0"/>
              <a:t>However, after 5 decades of paid-for ante-natal provision, </a:t>
            </a:r>
            <a:r>
              <a:rPr lang="en-GB" sz="2600" dirty="0" smtClean="0">
                <a:solidFill>
                  <a:srgbClr val="0070C0"/>
                </a:solidFill>
              </a:rPr>
              <a:t>take-up is still low &amp; paid-for ante-natal demand throughout </a:t>
            </a:r>
            <a:r>
              <a:rPr lang="en-GB" sz="2600" dirty="0" smtClean="0"/>
              <a:t>the UK is only around 40,000 mothers per year.</a:t>
            </a:r>
          </a:p>
          <a:p>
            <a:pPr marL="800100" lvl="2" indent="0">
              <a:buNone/>
            </a:pPr>
            <a:endParaRPr lang="en-GB" sz="2000" dirty="0"/>
          </a:p>
          <a:p>
            <a:pPr marL="400050" lvl="1" indent="0">
              <a:buNone/>
            </a:pPr>
            <a:endParaRPr lang="en-GB" dirty="0"/>
          </a:p>
        </p:txBody>
      </p:sp>
    </p:spTree>
    <p:extLst>
      <p:ext uri="{BB962C8B-B14F-4D97-AF65-F5344CB8AC3E}">
        <p14:creationId xmlns:p14="http://schemas.microsoft.com/office/powerpoint/2010/main" val="376589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TotalTime>
  <Words>1926</Words>
  <Application>Microsoft Office PowerPoint</Application>
  <PresentationFormat>On-screen Show (4:3)</PresentationFormat>
  <Paragraphs>134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Helvetica</vt:lpstr>
      <vt:lpstr>Wingdings</vt:lpstr>
      <vt:lpstr>Office Theme</vt:lpstr>
      <vt:lpstr>PowerPoint Presentation</vt:lpstr>
      <vt:lpstr>Overview</vt:lpstr>
      <vt:lpstr>The CANparent trial, 2012-2014</vt:lpstr>
      <vt:lpstr>Aims of the CANparent trial</vt:lpstr>
      <vt:lpstr>Parent involvement – expectations &amp; reality</vt:lpstr>
      <vt:lpstr>Providers</vt:lpstr>
      <vt:lpstr>Providers and their market (i)</vt:lpstr>
      <vt:lpstr>Providers and their market (ii) </vt:lpstr>
      <vt:lpstr>Providers and their market (iii)</vt:lpstr>
      <vt:lpstr>Providers and their market (iv)</vt:lpstr>
      <vt:lpstr>Providers and their market (v)</vt:lpstr>
      <vt:lpstr>Providers and their market (vi)</vt:lpstr>
      <vt:lpstr>Providers and their market (vii)</vt:lpstr>
      <vt:lpstr>Parents’ views (i)</vt:lpstr>
      <vt:lpstr>Parents’ views (ii)</vt:lpstr>
      <vt:lpstr>Parents’ views (iii)</vt:lpstr>
      <vt:lpstr>Conclusions (i)</vt:lpstr>
      <vt:lpstr>Conclusions (ii)</vt:lpstr>
      <vt:lpstr>Relevant reports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Cullen, Stephen</dc:creator>
  <cp:lastModifiedBy>Helen Hewitt</cp:lastModifiedBy>
  <cp:revision>220</cp:revision>
  <cp:lastPrinted>2014-08-13T10:18:42Z</cp:lastPrinted>
  <dcterms:created xsi:type="dcterms:W3CDTF">2006-08-16T00:00:00Z</dcterms:created>
  <dcterms:modified xsi:type="dcterms:W3CDTF">2016-04-28T13:22:36Z</dcterms:modified>
</cp:coreProperties>
</file>