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6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678B0-BB60-494D-97E5-ED851ABDA36F}" type="datetimeFigureOut">
              <a:rPr lang="fi-FI" smtClean="0"/>
              <a:t>2.6.2017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EBA2B-AD3C-4947-BBCA-6E0C03AEFA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346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Flow</a:t>
            </a:r>
            <a:r>
              <a:rPr lang="fi-FI" dirty="0" smtClean="0"/>
              <a:t> </a:t>
            </a:r>
            <a:r>
              <a:rPr lang="fi-FI" dirty="0" err="1" smtClean="0"/>
              <a:t>chart</a:t>
            </a:r>
            <a:r>
              <a:rPr lang="fi-FI" dirty="0" smtClean="0"/>
              <a:t> of the </a:t>
            </a:r>
            <a:r>
              <a:rPr lang="fi-FI" dirty="0" err="1" smtClean="0"/>
              <a:t>study</a:t>
            </a:r>
            <a:r>
              <a:rPr lang="fi-FI" dirty="0" smtClean="0"/>
              <a:t> </a:t>
            </a:r>
            <a:r>
              <a:rPr lang="fi-FI" dirty="0" err="1" smtClean="0"/>
              <a:t>population</a:t>
            </a:r>
            <a:r>
              <a:rPr lang="fi-FI" dirty="0" smtClean="0"/>
              <a:t>, </a:t>
            </a:r>
            <a:r>
              <a:rPr lang="fi-FI" dirty="0" err="1" smtClean="0"/>
              <a:t>including</a:t>
            </a:r>
            <a:r>
              <a:rPr lang="fi-FI" dirty="0" smtClean="0"/>
              <a:t> </a:t>
            </a:r>
            <a:r>
              <a:rPr lang="fi-FI" dirty="0" err="1" smtClean="0"/>
              <a:t>participants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birth</a:t>
            </a:r>
            <a:r>
              <a:rPr lang="fi-FI" dirty="0" smtClean="0"/>
              <a:t> </a:t>
            </a:r>
            <a:r>
              <a:rPr lang="fi-FI" dirty="0" err="1" smtClean="0"/>
              <a:t>cohort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EBA2B-AD3C-4947-BBCA-6E0C03AEFAD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019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2.6.2017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71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2.6.2017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71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2.6.2017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808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2.6.2017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79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2.6.2017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38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2.6.2017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520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2.6.2017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97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2.6.2017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38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2.6.2017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029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2.6.2017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943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2.6.2017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465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B0E43-BA4B-4930-A5F1-F5194A7D5A51}" type="datetimeFigureOut">
              <a:rPr lang="fi-FI" smtClean="0"/>
              <a:t>2.6.2017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13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/>
          <p:cNvSpPr txBox="1"/>
          <p:nvPr/>
        </p:nvSpPr>
        <p:spPr>
          <a:xfrm>
            <a:off x="1124746" y="17060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ESTER </a:t>
            </a:r>
            <a:r>
              <a:rPr lang="fi-FI" dirty="0" err="1" smtClean="0"/>
              <a:t>study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4959171" y="-365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AYLS </a:t>
            </a:r>
            <a:r>
              <a:rPr lang="fi-FI" dirty="0" err="1" smtClean="0"/>
              <a:t>study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80628" y="539552"/>
            <a:ext cx="1944216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Invited</a:t>
            </a:r>
            <a:r>
              <a:rPr lang="fi-FI" sz="1300" dirty="0" smtClean="0"/>
              <a:t> </a:t>
            </a:r>
            <a:r>
              <a:rPr lang="fi-FI" sz="1300" dirty="0" err="1"/>
              <a:t>through</a:t>
            </a:r>
            <a:r>
              <a:rPr lang="fi-FI" sz="1300" dirty="0"/>
              <a:t> </a:t>
            </a:r>
            <a:r>
              <a:rPr lang="fi-FI" sz="1300" dirty="0" err="1"/>
              <a:t>Northern</a:t>
            </a:r>
            <a:r>
              <a:rPr lang="fi-FI" sz="1300" dirty="0"/>
              <a:t> Finland </a:t>
            </a:r>
            <a:r>
              <a:rPr lang="fi-FI" sz="1300" dirty="0" err="1"/>
              <a:t>Birth</a:t>
            </a:r>
            <a:r>
              <a:rPr lang="fi-FI" sz="1300" dirty="0"/>
              <a:t> </a:t>
            </a:r>
            <a:r>
              <a:rPr lang="fi-FI" sz="1300" dirty="0" err="1"/>
              <a:t>Cohort</a:t>
            </a:r>
            <a:r>
              <a:rPr lang="fi-FI" sz="1300" dirty="0"/>
              <a:t> (NFBC) 1986</a:t>
            </a:r>
          </a:p>
          <a:p>
            <a:r>
              <a:rPr lang="fi-FI" sz="1300" dirty="0" smtClean="0"/>
              <a:t>n=1505</a:t>
            </a:r>
            <a:endParaRPr lang="fi-FI" sz="13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2132856" y="539552"/>
            <a:ext cx="1944216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Invited</a:t>
            </a:r>
            <a:r>
              <a:rPr lang="fi-FI" sz="1300" dirty="0" smtClean="0"/>
              <a:t> </a:t>
            </a:r>
            <a:r>
              <a:rPr lang="fi-FI" sz="1300" dirty="0" err="1"/>
              <a:t>through</a:t>
            </a:r>
            <a:r>
              <a:rPr lang="fi-FI" sz="1300" dirty="0"/>
              <a:t> </a:t>
            </a:r>
            <a:r>
              <a:rPr lang="fi-FI" sz="1300" dirty="0" err="1"/>
              <a:t>Finnish</a:t>
            </a:r>
            <a:r>
              <a:rPr lang="fi-FI" sz="1300" dirty="0"/>
              <a:t> </a:t>
            </a:r>
            <a:r>
              <a:rPr lang="fi-FI" sz="1300" dirty="0" err="1"/>
              <a:t>Medical</a:t>
            </a:r>
            <a:r>
              <a:rPr lang="fi-FI" sz="1300" dirty="0"/>
              <a:t> </a:t>
            </a:r>
            <a:r>
              <a:rPr lang="fi-FI" sz="1300" dirty="0" err="1"/>
              <a:t>Birth</a:t>
            </a:r>
            <a:r>
              <a:rPr lang="fi-FI" sz="1300" dirty="0"/>
              <a:t> </a:t>
            </a:r>
            <a:r>
              <a:rPr lang="fi-FI" sz="1300" dirty="0" err="1"/>
              <a:t>Register</a:t>
            </a:r>
            <a:r>
              <a:rPr lang="fi-FI" sz="1300" dirty="0"/>
              <a:t> (FMBR) 1987-1989 </a:t>
            </a:r>
            <a:r>
              <a:rPr lang="fi-FI" sz="1300" dirty="0" smtClean="0"/>
              <a:t>n=1415</a:t>
            </a:r>
            <a:endParaRPr lang="fi-FI" sz="1300" dirty="0"/>
          </a:p>
        </p:txBody>
      </p:sp>
      <p:sp>
        <p:nvSpPr>
          <p:cNvPr id="18" name="Tekstiruutu 17"/>
          <p:cNvSpPr txBox="1"/>
          <p:nvPr/>
        </p:nvSpPr>
        <p:spPr>
          <a:xfrm>
            <a:off x="260649" y="5868144"/>
            <a:ext cx="3249362" cy="1308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/>
              <a:t>All</a:t>
            </a:r>
            <a:r>
              <a:rPr lang="fi-FI" sz="1300" dirty="0"/>
              <a:t> ESTER </a:t>
            </a:r>
            <a:r>
              <a:rPr lang="fi-FI" sz="1300" dirty="0" err="1" smtClean="0"/>
              <a:t>participants</a:t>
            </a:r>
            <a:r>
              <a:rPr lang="fi-FI" sz="1300" dirty="0" smtClean="0"/>
              <a:t> </a:t>
            </a:r>
            <a:r>
              <a:rPr lang="fi-FI" sz="1300" dirty="0" err="1" smtClean="0"/>
              <a:t>born</a:t>
            </a:r>
            <a:r>
              <a:rPr lang="fi-FI" sz="1300" dirty="0" smtClean="0"/>
              <a:t> at </a:t>
            </a:r>
            <a:r>
              <a:rPr lang="fi-FI" sz="1300" dirty="0" err="1" smtClean="0"/>
              <a:t>term</a:t>
            </a:r>
            <a:r>
              <a:rPr lang="fi-FI" sz="1300" dirty="0" smtClean="0"/>
              <a:t> with </a:t>
            </a:r>
            <a:r>
              <a:rPr lang="fi-FI" sz="1300" dirty="0" err="1" smtClean="0"/>
              <a:t>confirmed</a:t>
            </a:r>
            <a:r>
              <a:rPr lang="fi-FI" sz="1300" dirty="0" smtClean="0"/>
              <a:t> </a:t>
            </a:r>
            <a:r>
              <a:rPr lang="fi-FI" sz="1300" dirty="0" err="1" smtClean="0"/>
              <a:t>maternal</a:t>
            </a:r>
            <a:r>
              <a:rPr lang="fi-FI" sz="1300" dirty="0" smtClean="0"/>
              <a:t> </a:t>
            </a:r>
            <a:r>
              <a:rPr lang="fi-FI" sz="1300" dirty="0" err="1" smtClean="0"/>
              <a:t>gestational</a:t>
            </a:r>
            <a:r>
              <a:rPr lang="fi-FI" sz="1300" dirty="0" smtClean="0"/>
              <a:t> </a:t>
            </a:r>
            <a:r>
              <a:rPr lang="fi-FI" sz="1300" dirty="0"/>
              <a:t>diabetes (GDM) </a:t>
            </a:r>
            <a:r>
              <a:rPr lang="fi-FI" sz="1300" dirty="0" err="1" smtClean="0"/>
              <a:t>exposure</a:t>
            </a:r>
            <a:r>
              <a:rPr lang="fi-FI" sz="1300" dirty="0" smtClean="0"/>
              <a:t> n=154</a:t>
            </a:r>
          </a:p>
          <a:p>
            <a:r>
              <a:rPr lang="fi-FI" sz="1300" dirty="0" err="1"/>
              <a:t>Maternal</a:t>
            </a:r>
            <a:r>
              <a:rPr lang="fi-FI" sz="1300" dirty="0"/>
              <a:t> </a:t>
            </a:r>
            <a:r>
              <a:rPr lang="fi-FI" sz="1300" dirty="0" err="1"/>
              <a:t>pre-pregnancy</a:t>
            </a:r>
            <a:r>
              <a:rPr lang="fi-FI" sz="1300" dirty="0"/>
              <a:t> </a:t>
            </a:r>
            <a:r>
              <a:rPr lang="fi-FI" sz="1300" dirty="0" smtClean="0"/>
              <a:t>BMI ≥25</a:t>
            </a:r>
            <a:r>
              <a:rPr lang="en-US" sz="1400" dirty="0"/>
              <a:t>kg/m</a:t>
            </a:r>
            <a:r>
              <a:rPr lang="en-US" sz="1400" baseline="30000" dirty="0"/>
              <a:t>2</a:t>
            </a:r>
            <a:r>
              <a:rPr lang="fi-FI" sz="1300" dirty="0" smtClean="0"/>
              <a:t>, no GDM n=44</a:t>
            </a:r>
          </a:p>
          <a:p>
            <a:r>
              <a:rPr lang="fi-FI" sz="1300" dirty="0" smtClean="0"/>
              <a:t>Controls n=281</a:t>
            </a:r>
            <a:endParaRPr lang="fi-FI" sz="1300" dirty="0"/>
          </a:p>
        </p:txBody>
      </p:sp>
      <p:sp>
        <p:nvSpPr>
          <p:cNvPr id="19" name="Tekstiruutu 18"/>
          <p:cNvSpPr txBox="1"/>
          <p:nvPr/>
        </p:nvSpPr>
        <p:spPr>
          <a:xfrm>
            <a:off x="557064" y="8028384"/>
            <a:ext cx="47081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err="1" smtClean="0"/>
              <a:t>Included</a:t>
            </a:r>
            <a:r>
              <a:rPr lang="fi-FI" sz="1600" b="1" dirty="0" smtClean="0"/>
              <a:t> in the </a:t>
            </a:r>
            <a:r>
              <a:rPr lang="fi-FI" sz="1600" b="1" dirty="0" err="1" smtClean="0"/>
              <a:t>analyses</a:t>
            </a:r>
            <a:r>
              <a:rPr lang="fi-FI" sz="1600" b="1" dirty="0" smtClean="0"/>
              <a:t>, n=891</a:t>
            </a:r>
          </a:p>
          <a:p>
            <a:pPr algn="ctr"/>
            <a:r>
              <a:rPr lang="fi-FI" sz="1600" dirty="0" smtClean="0"/>
              <a:t>GDM </a:t>
            </a:r>
            <a:r>
              <a:rPr lang="fi-FI" sz="1600" dirty="0" err="1" smtClean="0"/>
              <a:t>exposed</a:t>
            </a:r>
            <a:r>
              <a:rPr lang="fi-FI" sz="1600" dirty="0" smtClean="0"/>
              <a:t> n=191 </a:t>
            </a:r>
          </a:p>
          <a:p>
            <a:pPr algn="ctr"/>
            <a:r>
              <a:rPr lang="fi-FI" sz="1600" dirty="0" err="1" smtClean="0"/>
              <a:t>Maternal</a:t>
            </a:r>
            <a:r>
              <a:rPr lang="fi-FI" sz="1600" dirty="0" smtClean="0"/>
              <a:t> BMI </a:t>
            </a:r>
            <a:r>
              <a:rPr lang="en-US" sz="1600" dirty="0"/>
              <a:t>≥ </a:t>
            </a:r>
            <a:r>
              <a:rPr lang="en-US" sz="1600" dirty="0" smtClean="0"/>
              <a:t>25kg/m</a:t>
            </a:r>
            <a:r>
              <a:rPr lang="en-US" sz="1600" baseline="30000" dirty="0" smtClean="0"/>
              <a:t>2 </a:t>
            </a:r>
            <a:r>
              <a:rPr lang="en-US" sz="1600" dirty="0" smtClean="0"/>
              <a:t>and GDM unexposed </a:t>
            </a:r>
            <a:r>
              <a:rPr lang="fi-FI" sz="1600" dirty="0" smtClean="0"/>
              <a:t>n=153</a:t>
            </a:r>
          </a:p>
          <a:p>
            <a:pPr algn="ctr"/>
            <a:r>
              <a:rPr lang="fi-FI" sz="1600" dirty="0" smtClean="0"/>
              <a:t>Controls n=547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4509120" y="323528"/>
            <a:ext cx="194421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All</a:t>
            </a:r>
            <a:r>
              <a:rPr lang="fi-FI" sz="1300" dirty="0" smtClean="0"/>
              <a:t> </a:t>
            </a:r>
            <a:r>
              <a:rPr lang="fi-FI" sz="1300" dirty="0" err="1" smtClean="0"/>
              <a:t>deliveries</a:t>
            </a:r>
            <a:r>
              <a:rPr lang="fi-FI" sz="1300" dirty="0" smtClean="0"/>
              <a:t> in 7 </a:t>
            </a:r>
            <a:r>
              <a:rPr lang="fi-FI" sz="1300" dirty="0" err="1" smtClean="0"/>
              <a:t>maternity</a:t>
            </a:r>
            <a:r>
              <a:rPr lang="fi-FI" sz="1300" dirty="0" smtClean="0"/>
              <a:t> </a:t>
            </a:r>
            <a:r>
              <a:rPr lang="fi-FI" sz="1300" dirty="0" err="1" smtClean="0"/>
              <a:t>hospitals</a:t>
            </a:r>
            <a:r>
              <a:rPr lang="fi-FI" sz="1300" dirty="0" smtClean="0"/>
              <a:t> in Uusimaa </a:t>
            </a:r>
            <a:r>
              <a:rPr lang="fi-FI" sz="1300" dirty="0" err="1" smtClean="0"/>
              <a:t>Province</a:t>
            </a:r>
            <a:r>
              <a:rPr lang="fi-FI" sz="1300" dirty="0" smtClean="0"/>
              <a:t>, Finland </a:t>
            </a:r>
            <a:r>
              <a:rPr lang="fi-FI" sz="1300" dirty="0" err="1" smtClean="0"/>
              <a:t>during</a:t>
            </a:r>
            <a:r>
              <a:rPr lang="fi-FI" sz="1300" dirty="0" smtClean="0"/>
              <a:t> </a:t>
            </a:r>
            <a:r>
              <a:rPr lang="fi-FI" sz="1300" dirty="0" err="1" smtClean="0"/>
              <a:t>March</a:t>
            </a:r>
            <a:r>
              <a:rPr lang="fi-FI" sz="1300" dirty="0" smtClean="0"/>
              <a:t> 1985-March 1986</a:t>
            </a:r>
          </a:p>
          <a:p>
            <a:r>
              <a:rPr lang="fi-FI" sz="1300" dirty="0" smtClean="0"/>
              <a:t>n=15311</a:t>
            </a:r>
            <a:endParaRPr lang="fi-FI" sz="1300" dirty="0"/>
          </a:p>
        </p:txBody>
      </p:sp>
      <p:sp>
        <p:nvSpPr>
          <p:cNvPr id="22" name="Tekstiruutu 21"/>
          <p:cNvSpPr txBox="1"/>
          <p:nvPr/>
        </p:nvSpPr>
        <p:spPr>
          <a:xfrm>
            <a:off x="4509120" y="1835696"/>
            <a:ext cx="1026114" cy="1492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Admitted</a:t>
            </a:r>
            <a:r>
              <a:rPr lang="fi-FI" sz="1300" dirty="0" smtClean="0"/>
              <a:t> to </a:t>
            </a:r>
            <a:r>
              <a:rPr lang="fi-FI" sz="1300" dirty="0" err="1" smtClean="0"/>
              <a:t>neonatal</a:t>
            </a:r>
            <a:r>
              <a:rPr lang="fi-FI" sz="1300" dirty="0" smtClean="0"/>
              <a:t> </a:t>
            </a:r>
            <a:r>
              <a:rPr lang="fi-FI" sz="1300" dirty="0" err="1" smtClean="0"/>
              <a:t>wards</a:t>
            </a:r>
            <a:r>
              <a:rPr lang="fi-FI" sz="1300" dirty="0" smtClean="0"/>
              <a:t> </a:t>
            </a:r>
            <a:r>
              <a:rPr lang="fi-FI" sz="1300" dirty="0" err="1" smtClean="0"/>
              <a:t>within</a:t>
            </a:r>
            <a:r>
              <a:rPr lang="fi-FI" sz="1300" dirty="0" smtClean="0"/>
              <a:t> 10 </a:t>
            </a:r>
            <a:r>
              <a:rPr lang="fi-FI" sz="1300" dirty="0" err="1" smtClean="0"/>
              <a:t>days</a:t>
            </a:r>
            <a:r>
              <a:rPr lang="fi-FI" sz="1300" dirty="0" smtClean="0"/>
              <a:t> </a:t>
            </a:r>
            <a:r>
              <a:rPr lang="fi-FI" sz="1300" dirty="0" err="1" smtClean="0"/>
              <a:t>after</a:t>
            </a:r>
            <a:r>
              <a:rPr lang="fi-FI" sz="1300" dirty="0" smtClean="0"/>
              <a:t> </a:t>
            </a:r>
            <a:r>
              <a:rPr lang="fi-FI" sz="1300" dirty="0" err="1" smtClean="0"/>
              <a:t>birth</a:t>
            </a:r>
            <a:endParaRPr lang="fi-FI" sz="1300" dirty="0" smtClean="0"/>
          </a:p>
          <a:p>
            <a:r>
              <a:rPr lang="fi-FI" sz="1300" dirty="0" smtClean="0"/>
              <a:t>n=1535</a:t>
            </a:r>
            <a:endParaRPr lang="fi-FI" sz="1300" dirty="0"/>
          </a:p>
        </p:txBody>
      </p:sp>
      <p:sp>
        <p:nvSpPr>
          <p:cNvPr id="24" name="Tekstiruutu 23"/>
          <p:cNvSpPr txBox="1"/>
          <p:nvPr/>
        </p:nvSpPr>
        <p:spPr>
          <a:xfrm>
            <a:off x="5661249" y="1835696"/>
            <a:ext cx="1008113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Healthy</a:t>
            </a:r>
            <a:r>
              <a:rPr lang="fi-FI" sz="1300" dirty="0" smtClean="0"/>
              <a:t> </a:t>
            </a:r>
            <a:r>
              <a:rPr lang="fi-FI" sz="1300" dirty="0" err="1" smtClean="0"/>
              <a:t>controls</a:t>
            </a:r>
            <a:r>
              <a:rPr lang="fi-FI" sz="1300" dirty="0" smtClean="0"/>
              <a:t> </a:t>
            </a:r>
            <a:r>
              <a:rPr lang="fi-FI" sz="1300" dirty="0" err="1" smtClean="0"/>
              <a:t>born</a:t>
            </a:r>
            <a:r>
              <a:rPr lang="fi-FI" sz="1300" dirty="0" smtClean="0"/>
              <a:t> </a:t>
            </a:r>
            <a:r>
              <a:rPr lang="fi-FI" sz="1300" dirty="0" err="1" smtClean="0"/>
              <a:t>after</a:t>
            </a:r>
            <a:r>
              <a:rPr lang="fi-FI" sz="1300" dirty="0" smtClean="0"/>
              <a:t> </a:t>
            </a:r>
            <a:r>
              <a:rPr lang="fi-FI" sz="1300" dirty="0" err="1" smtClean="0"/>
              <a:t>every</a:t>
            </a:r>
            <a:r>
              <a:rPr lang="fi-FI" sz="1300" dirty="0" smtClean="0"/>
              <a:t> </a:t>
            </a:r>
            <a:r>
              <a:rPr lang="fi-FI" sz="1300" dirty="0" err="1" smtClean="0"/>
              <a:t>second</a:t>
            </a:r>
            <a:r>
              <a:rPr lang="fi-FI" sz="1300" dirty="0" smtClean="0"/>
              <a:t> </a:t>
            </a:r>
            <a:r>
              <a:rPr lang="fi-FI" sz="1300" dirty="0" err="1" smtClean="0"/>
              <a:t>infant</a:t>
            </a:r>
            <a:r>
              <a:rPr lang="fi-FI" sz="1300" dirty="0" smtClean="0"/>
              <a:t> </a:t>
            </a:r>
            <a:r>
              <a:rPr lang="fi-FI" sz="1300" dirty="0" err="1" smtClean="0"/>
              <a:t>admitted</a:t>
            </a:r>
            <a:r>
              <a:rPr lang="fi-FI" sz="1300" dirty="0" smtClean="0"/>
              <a:t> to </a:t>
            </a:r>
            <a:r>
              <a:rPr lang="fi-FI" sz="1300" dirty="0" err="1" smtClean="0"/>
              <a:t>ward</a:t>
            </a:r>
            <a:r>
              <a:rPr lang="fi-FI" sz="1300" dirty="0" smtClean="0"/>
              <a:t> n=658</a:t>
            </a:r>
            <a:endParaRPr lang="fi-FI" sz="1300" dirty="0"/>
          </a:p>
        </p:txBody>
      </p:sp>
      <p:sp>
        <p:nvSpPr>
          <p:cNvPr id="25" name="Tekstiruutu 24"/>
          <p:cNvSpPr txBox="1"/>
          <p:nvPr/>
        </p:nvSpPr>
        <p:spPr>
          <a:xfrm>
            <a:off x="5103186" y="3563888"/>
            <a:ext cx="1080120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Not</a:t>
            </a:r>
            <a:r>
              <a:rPr lang="fi-FI" sz="1300" dirty="0" smtClean="0"/>
              <a:t> </a:t>
            </a:r>
            <a:r>
              <a:rPr lang="fi-FI" sz="1300" dirty="0" err="1" smtClean="0"/>
              <a:t>traced</a:t>
            </a:r>
            <a:r>
              <a:rPr lang="fi-FI" sz="1300" dirty="0" smtClean="0"/>
              <a:t> n=288</a:t>
            </a:r>
            <a:endParaRPr lang="fi-FI" sz="1300" dirty="0"/>
          </a:p>
        </p:txBody>
      </p:sp>
      <p:sp>
        <p:nvSpPr>
          <p:cNvPr id="26" name="Tekstiruutu 25"/>
          <p:cNvSpPr txBox="1"/>
          <p:nvPr/>
        </p:nvSpPr>
        <p:spPr>
          <a:xfrm>
            <a:off x="4725144" y="4283968"/>
            <a:ext cx="1944216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Invited</a:t>
            </a:r>
            <a:r>
              <a:rPr lang="fi-FI" sz="1300" dirty="0" smtClean="0"/>
              <a:t> to </a:t>
            </a:r>
            <a:r>
              <a:rPr lang="fi-FI" sz="1300" dirty="0" err="1" smtClean="0"/>
              <a:t>participate</a:t>
            </a:r>
            <a:r>
              <a:rPr lang="fi-FI" sz="1300" dirty="0" smtClean="0"/>
              <a:t> in a </a:t>
            </a:r>
            <a:r>
              <a:rPr lang="fi-FI" sz="1300" dirty="0" err="1" smtClean="0"/>
              <a:t>clinical</a:t>
            </a:r>
            <a:r>
              <a:rPr lang="fi-FI" sz="1300" dirty="0" smtClean="0"/>
              <a:t> </a:t>
            </a:r>
            <a:r>
              <a:rPr lang="fi-FI" sz="1300" dirty="0" err="1" smtClean="0"/>
              <a:t>examination</a:t>
            </a:r>
            <a:r>
              <a:rPr lang="fi-FI" sz="1300" dirty="0" smtClean="0"/>
              <a:t> n=1905</a:t>
            </a:r>
            <a:endParaRPr lang="fi-FI" sz="1300" dirty="0"/>
          </a:p>
        </p:txBody>
      </p:sp>
      <p:sp>
        <p:nvSpPr>
          <p:cNvPr id="27" name="Tekstiruutu 26"/>
          <p:cNvSpPr txBox="1"/>
          <p:nvPr/>
        </p:nvSpPr>
        <p:spPr>
          <a:xfrm>
            <a:off x="5025203" y="5220072"/>
            <a:ext cx="1832797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Participated</a:t>
            </a:r>
            <a:r>
              <a:rPr lang="fi-FI" sz="1300" dirty="0" smtClean="0"/>
              <a:t> in AYLS </a:t>
            </a:r>
            <a:r>
              <a:rPr lang="fi-FI" sz="1300" dirty="0" err="1" smtClean="0"/>
              <a:t>study</a:t>
            </a:r>
            <a:r>
              <a:rPr lang="fi-FI" sz="1300" dirty="0" smtClean="0"/>
              <a:t> n=1136</a:t>
            </a:r>
            <a:endParaRPr lang="fi-FI" sz="1300" dirty="0"/>
          </a:p>
        </p:txBody>
      </p:sp>
      <p:sp>
        <p:nvSpPr>
          <p:cNvPr id="29" name="Tekstiruutu 28"/>
          <p:cNvSpPr txBox="1"/>
          <p:nvPr/>
        </p:nvSpPr>
        <p:spPr>
          <a:xfrm>
            <a:off x="5697252" y="5940152"/>
            <a:ext cx="1160748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Perinatal</a:t>
            </a:r>
            <a:r>
              <a:rPr lang="fi-FI" sz="1300" dirty="0" smtClean="0"/>
              <a:t> data </a:t>
            </a:r>
            <a:r>
              <a:rPr lang="fi-FI" sz="1300" dirty="0" err="1" smtClean="0"/>
              <a:t>not</a:t>
            </a:r>
            <a:r>
              <a:rPr lang="fi-FI" sz="1300" dirty="0" smtClean="0"/>
              <a:t> </a:t>
            </a:r>
            <a:r>
              <a:rPr lang="fi-FI" sz="1300" dirty="0" err="1" smtClean="0"/>
              <a:t>accessible</a:t>
            </a:r>
            <a:r>
              <a:rPr lang="fi-FI" sz="1300" dirty="0" smtClean="0"/>
              <a:t> n=237</a:t>
            </a:r>
            <a:endParaRPr lang="fi-FI" sz="1300" dirty="0"/>
          </a:p>
        </p:txBody>
      </p:sp>
      <p:sp>
        <p:nvSpPr>
          <p:cNvPr id="30" name="Tekstiruutu 29"/>
          <p:cNvSpPr txBox="1"/>
          <p:nvPr/>
        </p:nvSpPr>
        <p:spPr>
          <a:xfrm>
            <a:off x="3645023" y="6940520"/>
            <a:ext cx="2520281" cy="907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Maternal</a:t>
            </a:r>
            <a:r>
              <a:rPr lang="fi-FI" sz="1300" dirty="0" smtClean="0"/>
              <a:t> GDM n=37</a:t>
            </a:r>
          </a:p>
          <a:p>
            <a:r>
              <a:rPr lang="fi-FI" sz="1300" dirty="0" err="1" smtClean="0"/>
              <a:t>Maternal</a:t>
            </a:r>
            <a:r>
              <a:rPr lang="fi-FI" sz="1300" dirty="0" smtClean="0"/>
              <a:t> </a:t>
            </a:r>
            <a:r>
              <a:rPr lang="fi-FI" sz="1300" dirty="0" err="1" smtClean="0"/>
              <a:t>pre-pregnancy</a:t>
            </a:r>
            <a:r>
              <a:rPr lang="fi-FI" sz="1300" dirty="0" smtClean="0"/>
              <a:t> BMI ≥25</a:t>
            </a:r>
            <a:r>
              <a:rPr lang="en-US" sz="1400" dirty="0"/>
              <a:t>kg/m</a:t>
            </a:r>
            <a:r>
              <a:rPr lang="en-US" sz="1400" baseline="30000" dirty="0"/>
              <a:t>2</a:t>
            </a:r>
            <a:r>
              <a:rPr lang="fi-FI" sz="1300" dirty="0" smtClean="0"/>
              <a:t>, no GDM n=109</a:t>
            </a:r>
          </a:p>
          <a:p>
            <a:r>
              <a:rPr lang="fi-FI" sz="1300" dirty="0" smtClean="0"/>
              <a:t>Controls n=266</a:t>
            </a:r>
          </a:p>
        </p:txBody>
      </p:sp>
      <p:cxnSp>
        <p:nvCxnSpPr>
          <p:cNvPr id="55" name="Suora nuoliyhdysviiva 54"/>
          <p:cNvCxnSpPr/>
          <p:nvPr/>
        </p:nvCxnSpPr>
        <p:spPr>
          <a:xfrm>
            <a:off x="2024844" y="7176194"/>
            <a:ext cx="0" cy="852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nuoliyhdysviiva 59"/>
          <p:cNvCxnSpPr>
            <a:endCxn id="22" idx="0"/>
          </p:cNvCxnSpPr>
          <p:nvPr/>
        </p:nvCxnSpPr>
        <p:spPr>
          <a:xfrm>
            <a:off x="5022177" y="1632159"/>
            <a:ext cx="0" cy="2035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uora nuoliyhdysviiva 62"/>
          <p:cNvCxnSpPr>
            <a:endCxn id="24" idx="0"/>
          </p:cNvCxnSpPr>
          <p:nvPr/>
        </p:nvCxnSpPr>
        <p:spPr>
          <a:xfrm>
            <a:off x="6165305" y="1619672"/>
            <a:ext cx="1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uora nuoliyhdysviiva 65"/>
          <p:cNvCxnSpPr/>
          <p:nvPr/>
        </p:nvCxnSpPr>
        <p:spPr>
          <a:xfrm>
            <a:off x="4895858" y="3323620"/>
            <a:ext cx="1" cy="9687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uora nuoliyhdysviiva 70"/>
          <p:cNvCxnSpPr>
            <a:endCxn id="25" idx="1"/>
          </p:cNvCxnSpPr>
          <p:nvPr/>
        </p:nvCxnSpPr>
        <p:spPr>
          <a:xfrm flipV="1">
            <a:off x="4895858" y="3810110"/>
            <a:ext cx="207328" cy="21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uora nuoliyhdysviiva 74"/>
          <p:cNvCxnSpPr/>
          <p:nvPr/>
        </p:nvCxnSpPr>
        <p:spPr>
          <a:xfrm>
            <a:off x="6453336" y="3532532"/>
            <a:ext cx="0" cy="7514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uora nuoliyhdysviiva 77"/>
          <p:cNvCxnSpPr>
            <a:endCxn id="25" idx="3"/>
          </p:cNvCxnSpPr>
          <p:nvPr/>
        </p:nvCxnSpPr>
        <p:spPr>
          <a:xfrm flipH="1" flipV="1">
            <a:off x="6183306" y="3810110"/>
            <a:ext cx="270030" cy="21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uora nuoliyhdysviiva 80"/>
          <p:cNvCxnSpPr/>
          <p:nvPr/>
        </p:nvCxnSpPr>
        <p:spPr>
          <a:xfrm>
            <a:off x="5805264" y="4976465"/>
            <a:ext cx="0" cy="2204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uora nuoliyhdysviiva 91"/>
          <p:cNvCxnSpPr/>
          <p:nvPr/>
        </p:nvCxnSpPr>
        <p:spPr>
          <a:xfrm>
            <a:off x="6250364" y="5724128"/>
            <a:ext cx="0" cy="206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nuoliyhdysviiva 94"/>
          <p:cNvCxnSpPr>
            <a:endCxn id="30" idx="0"/>
          </p:cNvCxnSpPr>
          <p:nvPr/>
        </p:nvCxnSpPr>
        <p:spPr>
          <a:xfrm>
            <a:off x="4905164" y="6519195"/>
            <a:ext cx="0" cy="421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uora nuoliyhdysviiva 97"/>
          <p:cNvCxnSpPr/>
          <p:nvPr/>
        </p:nvCxnSpPr>
        <p:spPr>
          <a:xfrm>
            <a:off x="4770149" y="7848461"/>
            <a:ext cx="0" cy="1799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Ryhmä 1"/>
          <p:cNvGrpSpPr/>
          <p:nvPr/>
        </p:nvGrpSpPr>
        <p:grpSpPr>
          <a:xfrm>
            <a:off x="1052736" y="1432104"/>
            <a:ext cx="1836204" cy="4438458"/>
            <a:chOff x="1484784" y="1432104"/>
            <a:chExt cx="1836204" cy="4438458"/>
          </a:xfrm>
        </p:grpSpPr>
        <p:sp>
          <p:nvSpPr>
            <p:cNvPr id="17" name="Tekstiruutu 16"/>
            <p:cNvSpPr txBox="1"/>
            <p:nvPr/>
          </p:nvSpPr>
          <p:spPr>
            <a:xfrm>
              <a:off x="1484784" y="1711132"/>
              <a:ext cx="1836204" cy="16927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sz="1300" dirty="0" err="1" smtClean="0"/>
                <a:t>Participated</a:t>
              </a:r>
              <a:r>
                <a:rPr lang="fi-FI" sz="1300" dirty="0" smtClean="0"/>
                <a:t> in the ESTER </a:t>
              </a:r>
              <a:r>
                <a:rPr lang="fi-FI" sz="1300" dirty="0" err="1" smtClean="0"/>
                <a:t>study</a:t>
              </a:r>
              <a:r>
                <a:rPr lang="fi-FI" sz="1300" dirty="0" smtClean="0"/>
                <a:t> n=1161 (</a:t>
              </a:r>
              <a:r>
                <a:rPr lang="fi-FI" sz="1300" dirty="0" err="1" smtClean="0"/>
                <a:t>includes</a:t>
              </a:r>
              <a:r>
                <a:rPr lang="fi-FI" sz="1300" dirty="0" smtClean="0"/>
                <a:t> </a:t>
              </a:r>
              <a:r>
                <a:rPr lang="fi-FI" sz="1300" dirty="0" err="1" smtClean="0"/>
                <a:t>preterm</a:t>
              </a:r>
              <a:r>
                <a:rPr lang="fi-FI" sz="1300" dirty="0" smtClean="0"/>
                <a:t>, </a:t>
              </a:r>
              <a:r>
                <a:rPr lang="fi-FI" sz="1300" dirty="0" err="1" smtClean="0"/>
                <a:t>maternal</a:t>
              </a:r>
              <a:r>
                <a:rPr lang="fi-FI" sz="1300" dirty="0" smtClean="0"/>
                <a:t> </a:t>
              </a:r>
              <a:r>
                <a:rPr lang="fi-FI" sz="1300" dirty="0" err="1" smtClean="0"/>
                <a:t>gestational</a:t>
              </a:r>
              <a:r>
                <a:rPr lang="fi-FI" sz="1300" dirty="0" smtClean="0"/>
                <a:t> diabetes, </a:t>
              </a:r>
              <a:r>
                <a:rPr lang="fi-FI" sz="1300" dirty="0" err="1" smtClean="0"/>
                <a:t>gestational</a:t>
              </a:r>
              <a:r>
                <a:rPr lang="fi-FI" sz="1300" dirty="0" smtClean="0"/>
                <a:t> hypertension, </a:t>
              </a:r>
              <a:r>
                <a:rPr lang="fi-FI" sz="1300" dirty="0" err="1" smtClean="0"/>
                <a:t>preeclampsia</a:t>
              </a:r>
              <a:r>
                <a:rPr lang="fi-FI" sz="1300" dirty="0" smtClean="0"/>
                <a:t> and </a:t>
              </a:r>
              <a:r>
                <a:rPr lang="fi-FI" sz="1300" dirty="0" err="1" smtClean="0"/>
                <a:t>control</a:t>
              </a:r>
              <a:r>
                <a:rPr lang="fi-FI" sz="1300" dirty="0" smtClean="0"/>
                <a:t> </a:t>
              </a:r>
              <a:r>
                <a:rPr lang="fi-FI" sz="1300" dirty="0" err="1" smtClean="0"/>
                <a:t>groups</a:t>
              </a:r>
              <a:r>
                <a:rPr lang="fi-FI" sz="1300" dirty="0" smtClean="0"/>
                <a:t>)</a:t>
              </a:r>
              <a:endParaRPr lang="fi-FI" sz="1300" dirty="0"/>
            </a:p>
          </p:txBody>
        </p:sp>
        <p:cxnSp>
          <p:nvCxnSpPr>
            <p:cNvPr id="33" name="Suora nuoliyhdysviiva 32"/>
            <p:cNvCxnSpPr/>
            <p:nvPr/>
          </p:nvCxnSpPr>
          <p:spPr>
            <a:xfrm>
              <a:off x="1646804" y="1432104"/>
              <a:ext cx="0" cy="2835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uora nuoliyhdysviiva 34"/>
            <p:cNvCxnSpPr>
              <a:stCxn id="12" idx="2"/>
            </p:cNvCxnSpPr>
            <p:nvPr/>
          </p:nvCxnSpPr>
          <p:spPr>
            <a:xfrm>
              <a:off x="3104964" y="1432104"/>
              <a:ext cx="0" cy="2808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uora nuoliyhdysviiva 36"/>
            <p:cNvCxnSpPr/>
            <p:nvPr/>
          </p:nvCxnSpPr>
          <p:spPr>
            <a:xfrm>
              <a:off x="2348879" y="5029793"/>
              <a:ext cx="1" cy="8407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kstiruutu 45"/>
            <p:cNvSpPr txBox="1"/>
            <p:nvPr/>
          </p:nvSpPr>
          <p:spPr>
            <a:xfrm>
              <a:off x="1772816" y="4337296"/>
              <a:ext cx="1287451" cy="6924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sz="1300" dirty="0" err="1" smtClean="0"/>
                <a:t>Underwent</a:t>
              </a:r>
              <a:r>
                <a:rPr lang="fi-FI" sz="1300" dirty="0" smtClean="0"/>
                <a:t> </a:t>
              </a:r>
              <a:r>
                <a:rPr lang="fi-FI" sz="1300" dirty="0" err="1" smtClean="0"/>
                <a:t>bioimpedance</a:t>
              </a:r>
              <a:r>
                <a:rPr lang="fi-FI" sz="1300" dirty="0" smtClean="0"/>
                <a:t> n=1129 </a:t>
              </a:r>
              <a:endParaRPr lang="fi-FI" sz="1300" dirty="0"/>
            </a:p>
          </p:txBody>
        </p:sp>
        <p:cxnSp>
          <p:nvCxnSpPr>
            <p:cNvPr id="53" name="Suora nuoliyhdysviiva 52"/>
            <p:cNvCxnSpPr>
              <a:stCxn id="17" idx="2"/>
              <a:endCxn id="46" idx="0"/>
            </p:cNvCxnSpPr>
            <p:nvPr/>
          </p:nvCxnSpPr>
          <p:spPr>
            <a:xfrm>
              <a:off x="2402886" y="3403903"/>
              <a:ext cx="13656" cy="9333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kstiruutu 84"/>
          <p:cNvSpPr txBox="1"/>
          <p:nvPr/>
        </p:nvSpPr>
        <p:spPr>
          <a:xfrm>
            <a:off x="4301789" y="5826698"/>
            <a:ext cx="1287451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Underwent</a:t>
            </a:r>
            <a:r>
              <a:rPr lang="fi-FI" sz="1300" dirty="0" smtClean="0"/>
              <a:t> </a:t>
            </a:r>
            <a:r>
              <a:rPr lang="fi-FI" sz="1300" dirty="0" err="1" smtClean="0"/>
              <a:t>bioimpedance</a:t>
            </a:r>
            <a:r>
              <a:rPr lang="fi-FI" sz="1300" dirty="0" smtClean="0"/>
              <a:t> n=867 </a:t>
            </a:r>
            <a:endParaRPr lang="fi-FI" sz="1300" dirty="0"/>
          </a:p>
        </p:txBody>
      </p:sp>
      <p:cxnSp>
        <p:nvCxnSpPr>
          <p:cNvPr id="110" name="Suora nuoliyhdysviiva 109"/>
          <p:cNvCxnSpPr/>
          <p:nvPr/>
        </p:nvCxnSpPr>
        <p:spPr>
          <a:xfrm flipH="1">
            <a:off x="5265204" y="5712515"/>
            <a:ext cx="108012" cy="1141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2940</TotalTime>
  <Words>190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Office-teema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Nina</dc:creator>
  <cp:lastModifiedBy>Kaseva Nina</cp:lastModifiedBy>
  <cp:revision>46</cp:revision>
  <cp:lastPrinted>2017-05-23T12:19:32Z</cp:lastPrinted>
  <dcterms:created xsi:type="dcterms:W3CDTF">2016-09-22T07:46:05Z</dcterms:created>
  <dcterms:modified xsi:type="dcterms:W3CDTF">2017-06-02T11:51:02Z</dcterms:modified>
</cp:coreProperties>
</file>